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s/slide7.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s/slide12.xml" ContentType="application/vnd.openxmlformats-officedocument.presentationml.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s/slide17.xml" ContentType="application/vnd.openxmlformats-officedocument.presentationml.slide+xml"/>
  <Override PartName="/ppt/viewProps.xml" ContentType="application/vnd.openxmlformats-officedocument.presentationml.viewProps+xml"/>
  <Override PartName="/ppt/slides/slide2.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11.xml" ContentType="application/vnd.openxmlformats-officedocument.presentationml.slide+xml"/>
  <Override PartName="/ppt/notesSlides/notesSlide1.xml" ContentType="application/vnd.openxmlformats-officedocument.presentationml.notesSlide+xml"/>
  <Override PartName="/ppt/slides/slide16.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19.xml" ContentType="application/vnd.openxmlformats-officedocument.presentationml.slid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diagrams/data1.xml" ContentType="application/vnd.openxmlformats-officedocument.drawingml.diagramData+xml"/>
  <Override PartName="/ppt/slides/slide5.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Override PartName="/ppt/slides/slide9.xml" ContentType="application/vnd.openxmlformats-officedocument.presentationml.slide+xml"/>
  <Override PartName="/ppt/slides/slide18.xml" ContentType="application/vnd.openxmlformats-officedocument.presentationml.slide+xml"/>
  <Override PartName="/ppt/slides/slide3.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21.xml" ContentType="application/vnd.openxmlformats-officedocument.presentationml.slide+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24"/>
  </p:notesMasterIdLst>
  <p:sldIdLst>
    <p:sldId id="256" r:id="rId2"/>
    <p:sldId id="257" r:id="rId3"/>
    <p:sldId id="265" r:id="rId4"/>
    <p:sldId id="258" r:id="rId5"/>
    <p:sldId id="259" r:id="rId6"/>
    <p:sldId id="267" r:id="rId7"/>
    <p:sldId id="260" r:id="rId8"/>
    <p:sldId id="281" r:id="rId9"/>
    <p:sldId id="282" r:id="rId10"/>
    <p:sldId id="263" r:id="rId11"/>
    <p:sldId id="264" r:id="rId12"/>
    <p:sldId id="268" r:id="rId13"/>
    <p:sldId id="266" r:id="rId14"/>
    <p:sldId id="269" r:id="rId15"/>
    <p:sldId id="271" r:id="rId16"/>
    <p:sldId id="270" r:id="rId17"/>
    <p:sldId id="283" r:id="rId18"/>
    <p:sldId id="274" r:id="rId19"/>
    <p:sldId id="273" r:id="rId20"/>
    <p:sldId id="279" r:id="rId21"/>
    <p:sldId id="277" r:id="rId22"/>
    <p:sldId id="28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7037"/>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04" autoAdjust="0"/>
    <p:restoredTop sz="94660"/>
  </p:normalViewPr>
  <p:slideViewPr>
    <p:cSldViewPr snapToGrid="0">
      <p:cViewPr varScale="1">
        <p:scale>
          <a:sx n="104" d="100"/>
          <a:sy n="104" d="100"/>
        </p:scale>
        <p:origin x="384" y="84"/>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slide" Target="/ppt/slides/slide17.xml" Id="rId18" /><Relationship Type="http://schemas.openxmlformats.org/officeDocument/2006/relationships/viewProps" Target="/ppt/viewProps.xml" Id="rId26" /><Relationship Type="http://schemas.openxmlformats.org/officeDocument/2006/relationships/slide" Target="/ppt/slides/slide2.xml" Id="rId3" /><Relationship Type="http://schemas.openxmlformats.org/officeDocument/2006/relationships/slide" Target="/ppt/slides/slide20.xml" Id="rId21"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slide" Target="/ppt/slides/slide16.xml" Id="rId17" /><Relationship Type="http://schemas.openxmlformats.org/officeDocument/2006/relationships/presProps" Target="/ppt/presProps.xml" Id="rId25" /><Relationship Type="http://schemas.openxmlformats.org/officeDocument/2006/relationships/slide" Target="/ppt/slides/slide1.xml" Id="rId2" /><Relationship Type="http://schemas.openxmlformats.org/officeDocument/2006/relationships/slide" Target="/ppt/slides/slide15.xml" Id="rId16" /><Relationship Type="http://schemas.openxmlformats.org/officeDocument/2006/relationships/slide" Target="/ppt/slides/slide19.xml" Id="rId20"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notesMaster" Target="/ppt/notesMasters/notesMaster1.xml" Id="rId24" /><Relationship Type="http://schemas.openxmlformats.org/officeDocument/2006/relationships/slide" Target="/ppt/slides/slide4.xml" Id="rId5" /><Relationship Type="http://schemas.openxmlformats.org/officeDocument/2006/relationships/slide" Target="/ppt/slides/slide14.xml" Id="rId15" /><Relationship Type="http://schemas.openxmlformats.org/officeDocument/2006/relationships/slide" Target="/ppt/slides/slide22.xml" Id="rId23" /><Relationship Type="http://schemas.openxmlformats.org/officeDocument/2006/relationships/tableStyles" Target="/ppt/tableStyles.xml" Id="rId28" /><Relationship Type="http://schemas.openxmlformats.org/officeDocument/2006/relationships/slide" Target="/ppt/slides/slide9.xml" Id="rId10" /><Relationship Type="http://schemas.openxmlformats.org/officeDocument/2006/relationships/slide" Target="/ppt/slides/slide18.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 Type="http://schemas.openxmlformats.org/officeDocument/2006/relationships/slide" Target="/ppt/slides/slide21.xml" Id="rId22" /><Relationship Type="http://schemas.openxmlformats.org/officeDocument/2006/relationships/theme" Target="/ppt/theme/theme1.xml" Id="rId27" /></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078E11-C901-412F-B27A-D8E856074D68}" type="doc">
      <dgm:prSet loTypeId="urn:microsoft.com/office/officeart/2005/8/layout/vList2" loCatId="list" qsTypeId="urn:microsoft.com/office/officeart/2005/8/quickstyle/simple4" qsCatId="simple" csTypeId="urn:microsoft.com/office/officeart/2005/8/colors/accent6_2" csCatId="accent6" phldr="1"/>
      <dgm:spPr/>
      <dgm:t>
        <a:bodyPr/>
        <a:lstStyle/>
        <a:p>
          <a:endParaRPr lang="en-US"/>
        </a:p>
      </dgm:t>
    </dgm:pt>
    <dgm:pt modelId="{10EDFD6B-4571-41DB-A085-A3A8DC988A5F}">
      <dgm:prSet/>
      <dgm:spPr>
        <a:solidFill>
          <a:schemeClr val="accent6">
            <a:lumMod val="60000"/>
            <a:lumOff val="40000"/>
          </a:schemeClr>
        </a:solidFill>
        <a:ln>
          <a:solidFill>
            <a:schemeClr val="accent6">
              <a:lumMod val="60000"/>
              <a:lumOff val="40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a:r>
            <a:rPr lang="en-US" b="1" dirty="0">
              <a:solidFill>
                <a:schemeClr val="tx1"/>
              </a:solidFill>
              <a:latin typeface="Arial" panose="020B0604020202020204" pitchFamily="34" charset="0"/>
              <a:cs typeface="Arial" panose="020B0604020202020204" pitchFamily="34" charset="0"/>
            </a:rPr>
            <a:t>This study reveals that forest loss in the Quabbin Reservoir Watershed (2000–2023) is clustered in specific zones, particularly in the northeast, south and central regions. </a:t>
          </a:r>
        </a:p>
      </dgm:t>
    </dgm:pt>
    <dgm:pt modelId="{36BAD335-3796-49BD-B8FD-C12B21706BE2}" type="parTrans" cxnId="{0118E55F-DD64-481F-9203-E96ECB2FB959}">
      <dgm:prSet/>
      <dgm:spPr/>
      <dgm:t>
        <a:bodyPr/>
        <a:lstStyle/>
        <a:p>
          <a:endParaRPr lang="en-US"/>
        </a:p>
      </dgm:t>
    </dgm:pt>
    <dgm:pt modelId="{0C2465FE-C6AF-4A18-B1E9-63923F5E3CCC}" type="sibTrans" cxnId="{0118E55F-DD64-481F-9203-E96ECB2FB959}">
      <dgm:prSet/>
      <dgm:spPr/>
      <dgm:t>
        <a:bodyPr/>
        <a:lstStyle/>
        <a:p>
          <a:endParaRPr lang="en-US"/>
        </a:p>
      </dgm:t>
    </dgm:pt>
    <dgm:pt modelId="{9F12297F-224D-4963-9FCA-12B1510451CB}">
      <dgm:prSet/>
      <dgm:spPr>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a:r>
            <a:rPr lang="en-US" b="1" dirty="0">
              <a:solidFill>
                <a:schemeClr val="tx1"/>
              </a:solidFill>
              <a:latin typeface="Arial" panose="020B0604020202020204" pitchFamily="34" charset="0"/>
              <a:cs typeface="Arial" panose="020B0604020202020204" pitchFamily="34" charset="0"/>
            </a:rPr>
            <a:t>In contrast, forest gain is more localized, with the highest recovery observed in the southern areas, but it is not sufficient to offset overall forest loss. </a:t>
          </a:r>
        </a:p>
      </dgm:t>
    </dgm:pt>
    <dgm:pt modelId="{515CD687-6B18-4929-8E98-F098B837397F}" type="parTrans" cxnId="{6B92CA15-9A26-4278-8814-997605DBB2F3}">
      <dgm:prSet/>
      <dgm:spPr/>
      <dgm:t>
        <a:bodyPr/>
        <a:lstStyle/>
        <a:p>
          <a:endParaRPr lang="en-US"/>
        </a:p>
      </dgm:t>
    </dgm:pt>
    <dgm:pt modelId="{944201EA-165E-4BB5-A49B-58E06CA2E685}" type="sibTrans" cxnId="{6B92CA15-9A26-4278-8814-997605DBB2F3}">
      <dgm:prSet/>
      <dgm:spPr/>
      <dgm:t>
        <a:bodyPr/>
        <a:lstStyle/>
        <a:p>
          <a:endParaRPr lang="en-US"/>
        </a:p>
      </dgm:t>
    </dgm:pt>
    <dgm:pt modelId="{7B56239D-4C55-403F-90F5-1BD65DD74A95}">
      <dgm:prSet/>
      <dgm:spPr>
        <a:solidFill>
          <a:schemeClr val="accent6">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a:r>
            <a:rPr lang="en-US" b="1" dirty="0">
              <a:solidFill>
                <a:schemeClr val="tx1"/>
              </a:solidFill>
              <a:latin typeface="Arial" panose="020B0604020202020204" pitchFamily="34" charset="0"/>
              <a:cs typeface="Arial" panose="020B0604020202020204" pitchFamily="34" charset="0"/>
            </a:rPr>
            <a:t>Spatial and temporal analyses using Hot Spot, Trend, and Moran’s I tools confirm the non-random nature of forest change.</a:t>
          </a:r>
        </a:p>
      </dgm:t>
    </dgm:pt>
    <dgm:pt modelId="{4C8FB262-E7C9-4630-B03B-CDCF98C62E4F}" type="parTrans" cxnId="{24909D3C-628E-4BBA-B92C-99057328BE26}">
      <dgm:prSet/>
      <dgm:spPr/>
      <dgm:t>
        <a:bodyPr/>
        <a:lstStyle/>
        <a:p>
          <a:endParaRPr lang="en-US"/>
        </a:p>
      </dgm:t>
    </dgm:pt>
    <dgm:pt modelId="{C3A496CC-373D-4B53-B7D7-95335807C021}" type="sibTrans" cxnId="{24909D3C-628E-4BBA-B92C-99057328BE26}">
      <dgm:prSet/>
      <dgm:spPr/>
      <dgm:t>
        <a:bodyPr/>
        <a:lstStyle/>
        <a:p>
          <a:endParaRPr lang="en-US"/>
        </a:p>
      </dgm:t>
    </dgm:pt>
    <dgm:pt modelId="{0D281F9E-3F88-4719-B972-0A7DA0D73AB0}" type="pres">
      <dgm:prSet presAssocID="{5C078E11-C901-412F-B27A-D8E856074D68}" presName="linear" presStyleCnt="0">
        <dgm:presLayoutVars>
          <dgm:animLvl val="lvl"/>
          <dgm:resizeHandles val="exact"/>
        </dgm:presLayoutVars>
      </dgm:prSet>
      <dgm:spPr/>
    </dgm:pt>
    <dgm:pt modelId="{D3C0F573-F6CC-48F0-BDD6-6215BF7CAD24}" type="pres">
      <dgm:prSet presAssocID="{10EDFD6B-4571-41DB-A085-A3A8DC988A5F}" presName="parentText" presStyleLbl="node1" presStyleIdx="0" presStyleCnt="3" custLinFactY="-12509" custLinFactNeighborX="-1054" custLinFactNeighborY="-100000">
        <dgm:presLayoutVars>
          <dgm:chMax val="0"/>
          <dgm:bulletEnabled val="1"/>
        </dgm:presLayoutVars>
      </dgm:prSet>
      <dgm:spPr/>
    </dgm:pt>
    <dgm:pt modelId="{4C89E23B-1997-4C11-BED3-DE30731D4FA2}" type="pres">
      <dgm:prSet presAssocID="{0C2465FE-C6AF-4A18-B1E9-63923F5E3CCC}" presName="spacer" presStyleCnt="0"/>
      <dgm:spPr/>
    </dgm:pt>
    <dgm:pt modelId="{0C95C8DE-BB9E-4A9F-A17D-929774321764}" type="pres">
      <dgm:prSet presAssocID="{9F12297F-224D-4963-9FCA-12B1510451CB}" presName="parentText" presStyleLbl="node1" presStyleIdx="1" presStyleCnt="3" custLinFactNeighborX="0" custLinFactNeighborY="64853">
        <dgm:presLayoutVars>
          <dgm:chMax val="0"/>
          <dgm:bulletEnabled val="1"/>
        </dgm:presLayoutVars>
      </dgm:prSet>
      <dgm:spPr/>
    </dgm:pt>
    <dgm:pt modelId="{B237348B-6468-4DD7-BB4B-26A25142EB77}" type="pres">
      <dgm:prSet presAssocID="{944201EA-165E-4BB5-A49B-58E06CA2E685}" presName="spacer" presStyleCnt="0"/>
      <dgm:spPr/>
    </dgm:pt>
    <dgm:pt modelId="{3420E239-7AEA-4113-A9C5-99BAC2CC376C}" type="pres">
      <dgm:prSet presAssocID="{7B56239D-4C55-403F-90F5-1BD65DD74A95}" presName="parentText" presStyleLbl="node1" presStyleIdx="2" presStyleCnt="3" custLinFactY="2126" custLinFactNeighborX="0" custLinFactNeighborY="100000">
        <dgm:presLayoutVars>
          <dgm:chMax val="0"/>
          <dgm:bulletEnabled val="1"/>
        </dgm:presLayoutVars>
      </dgm:prSet>
      <dgm:spPr/>
    </dgm:pt>
  </dgm:ptLst>
  <dgm:cxnLst>
    <dgm:cxn modelId="{6B92CA15-9A26-4278-8814-997605DBB2F3}" srcId="{5C078E11-C901-412F-B27A-D8E856074D68}" destId="{9F12297F-224D-4963-9FCA-12B1510451CB}" srcOrd="1" destOrd="0" parTransId="{515CD687-6B18-4929-8E98-F098B837397F}" sibTransId="{944201EA-165E-4BB5-A49B-58E06CA2E685}"/>
    <dgm:cxn modelId="{24909D3C-628E-4BBA-B92C-99057328BE26}" srcId="{5C078E11-C901-412F-B27A-D8E856074D68}" destId="{7B56239D-4C55-403F-90F5-1BD65DD74A95}" srcOrd="2" destOrd="0" parTransId="{4C8FB262-E7C9-4630-B03B-CDCF98C62E4F}" sibTransId="{C3A496CC-373D-4B53-B7D7-95335807C021}"/>
    <dgm:cxn modelId="{0118E55F-DD64-481F-9203-E96ECB2FB959}" srcId="{5C078E11-C901-412F-B27A-D8E856074D68}" destId="{10EDFD6B-4571-41DB-A085-A3A8DC988A5F}" srcOrd="0" destOrd="0" parTransId="{36BAD335-3796-49BD-B8FD-C12B21706BE2}" sibTransId="{0C2465FE-C6AF-4A18-B1E9-63923F5E3CCC}"/>
    <dgm:cxn modelId="{A81C4256-7916-4616-9127-1592D10F75EB}" type="presOf" srcId="{7B56239D-4C55-403F-90F5-1BD65DD74A95}" destId="{3420E239-7AEA-4113-A9C5-99BAC2CC376C}" srcOrd="0" destOrd="0" presId="urn:microsoft.com/office/officeart/2005/8/layout/vList2"/>
    <dgm:cxn modelId="{A7CF0C59-ABFE-4A5C-B179-A6B56F604367}" type="presOf" srcId="{10EDFD6B-4571-41DB-A085-A3A8DC988A5F}" destId="{D3C0F573-F6CC-48F0-BDD6-6215BF7CAD24}" srcOrd="0" destOrd="0" presId="urn:microsoft.com/office/officeart/2005/8/layout/vList2"/>
    <dgm:cxn modelId="{9E83949C-FC04-4FCA-8435-D546EA1B8579}" type="presOf" srcId="{5C078E11-C901-412F-B27A-D8E856074D68}" destId="{0D281F9E-3F88-4719-B972-0A7DA0D73AB0}" srcOrd="0" destOrd="0" presId="urn:microsoft.com/office/officeart/2005/8/layout/vList2"/>
    <dgm:cxn modelId="{83C952D7-DD03-4D22-843B-AC858524E8EF}" type="presOf" srcId="{9F12297F-224D-4963-9FCA-12B1510451CB}" destId="{0C95C8DE-BB9E-4A9F-A17D-929774321764}" srcOrd="0" destOrd="0" presId="urn:microsoft.com/office/officeart/2005/8/layout/vList2"/>
    <dgm:cxn modelId="{772F187B-05BD-48F8-853B-59CB65444E19}" type="presParOf" srcId="{0D281F9E-3F88-4719-B972-0A7DA0D73AB0}" destId="{D3C0F573-F6CC-48F0-BDD6-6215BF7CAD24}" srcOrd="0" destOrd="0" presId="urn:microsoft.com/office/officeart/2005/8/layout/vList2"/>
    <dgm:cxn modelId="{943F1CC0-C175-422E-B131-88971E6746FB}" type="presParOf" srcId="{0D281F9E-3F88-4719-B972-0A7DA0D73AB0}" destId="{4C89E23B-1997-4C11-BED3-DE30731D4FA2}" srcOrd="1" destOrd="0" presId="urn:microsoft.com/office/officeart/2005/8/layout/vList2"/>
    <dgm:cxn modelId="{F7CD00CC-1AE5-4B8E-9E49-D399DE9FB0AF}" type="presParOf" srcId="{0D281F9E-3F88-4719-B972-0A7DA0D73AB0}" destId="{0C95C8DE-BB9E-4A9F-A17D-929774321764}" srcOrd="2" destOrd="0" presId="urn:microsoft.com/office/officeart/2005/8/layout/vList2"/>
    <dgm:cxn modelId="{05D4FBF5-8509-4B85-932A-4A3DA9821B5C}" type="presParOf" srcId="{0D281F9E-3F88-4719-B972-0A7DA0D73AB0}" destId="{B237348B-6468-4DD7-BB4B-26A25142EB77}" srcOrd="3" destOrd="0" presId="urn:microsoft.com/office/officeart/2005/8/layout/vList2"/>
    <dgm:cxn modelId="{101704FB-A50A-4E28-8101-0372F4C985D3}" type="presParOf" srcId="{0D281F9E-3F88-4719-B972-0A7DA0D73AB0}" destId="{3420E239-7AEA-4113-A9C5-99BAC2CC376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0F573-F6CC-48F0-BDD6-6215BF7CAD24}">
      <dsp:nvSpPr>
        <dsp:cNvPr id="0" name=""/>
        <dsp:cNvSpPr/>
      </dsp:nvSpPr>
      <dsp:spPr>
        <a:xfrm>
          <a:off x="0" y="279837"/>
          <a:ext cx="6052981" cy="842400"/>
        </a:xfrm>
        <a:prstGeom prst="roundRect">
          <a:avLst/>
        </a:prstGeom>
        <a:solidFill>
          <a:schemeClr val="accent6">
            <a:lumMod val="60000"/>
            <a:lumOff val="40000"/>
          </a:schemeClr>
        </a:solidFill>
        <a:ln>
          <a:solidFill>
            <a:schemeClr val="accent6">
              <a:lumMod val="60000"/>
              <a:lumOff val="40000"/>
            </a:schemeClr>
          </a:solid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b="1" kern="1200" dirty="0">
              <a:solidFill>
                <a:schemeClr val="tx1"/>
              </a:solidFill>
              <a:latin typeface="Arial" panose="020B0604020202020204" pitchFamily="34" charset="0"/>
              <a:cs typeface="Arial" panose="020B0604020202020204" pitchFamily="34" charset="0"/>
            </a:rPr>
            <a:t>This study reveals that forest loss in the Quabbin Reservoir Watershed (2000–2023) is clustered in specific zones, particularly in the northeast, south and central regions. </a:t>
          </a:r>
        </a:p>
      </dsp:txBody>
      <dsp:txXfrm>
        <a:off x="41123" y="320960"/>
        <a:ext cx="5970735" cy="760154"/>
      </dsp:txXfrm>
    </dsp:sp>
    <dsp:sp modelId="{0C95C8DE-BB9E-4A9F-A17D-929774321764}">
      <dsp:nvSpPr>
        <dsp:cNvPr id="0" name=""/>
        <dsp:cNvSpPr/>
      </dsp:nvSpPr>
      <dsp:spPr>
        <a:xfrm>
          <a:off x="0" y="1349657"/>
          <a:ext cx="6052981" cy="842400"/>
        </a:xfrm>
        <a:prstGeom prst="roundRect">
          <a:avLst/>
        </a:prstGeom>
        <a:solidFill>
          <a:schemeClr val="accent6">
            <a:lumMod val="60000"/>
            <a:lumOff val="40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b="1" kern="1200" dirty="0">
              <a:solidFill>
                <a:schemeClr val="tx1"/>
              </a:solidFill>
              <a:latin typeface="Arial" panose="020B0604020202020204" pitchFamily="34" charset="0"/>
              <a:cs typeface="Arial" panose="020B0604020202020204" pitchFamily="34" charset="0"/>
            </a:rPr>
            <a:t>In contrast, forest gain is more localized, with the highest recovery observed in the southern areas, but it is not sufficient to offset overall forest loss. </a:t>
          </a:r>
        </a:p>
      </dsp:txBody>
      <dsp:txXfrm>
        <a:off x="41123" y="1390780"/>
        <a:ext cx="5970735" cy="760154"/>
      </dsp:txXfrm>
    </dsp:sp>
    <dsp:sp modelId="{3420E239-7AEA-4113-A9C5-99BAC2CC376C}">
      <dsp:nvSpPr>
        <dsp:cNvPr id="0" name=""/>
        <dsp:cNvSpPr/>
      </dsp:nvSpPr>
      <dsp:spPr>
        <a:xfrm>
          <a:off x="0" y="2272242"/>
          <a:ext cx="6052981" cy="842400"/>
        </a:xfrm>
        <a:prstGeom prst="roundRect">
          <a:avLst/>
        </a:prstGeom>
        <a:solidFill>
          <a:schemeClr val="accent6">
            <a:lumMod val="60000"/>
            <a:lumOff val="40000"/>
          </a:schemeClr>
        </a:soli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en-US" sz="1600" b="1" kern="1200" dirty="0">
              <a:solidFill>
                <a:schemeClr val="tx1"/>
              </a:solidFill>
              <a:latin typeface="Arial" panose="020B0604020202020204" pitchFamily="34" charset="0"/>
              <a:cs typeface="Arial" panose="020B0604020202020204" pitchFamily="34" charset="0"/>
            </a:rPr>
            <a:t>Spatial and temporal analyses using Hot Spot, Trend, and Moran’s I tools confirm the non-random nature of forest change.</a:t>
          </a:r>
        </a:p>
      </dsp:txBody>
      <dsp:txXfrm>
        <a:off x="41123" y="2313365"/>
        <a:ext cx="5970735" cy="7601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E89C34-80D3-47A3-9296-9F218B52B2A8}" type="datetimeFigureOut">
              <a:rPr lang="en-US" smtClean="0"/>
              <a:t>5/1/2025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662EDA-6E07-4311-9B33-A7AEBD1B9C00}" type="slidenum">
              <a:rPr lang="en-US" smtClean="0"/>
              <a:t>‹#›</a:t>
            </a:fld>
            <a:endParaRPr lang="en-US"/>
          </a:p>
        </p:txBody>
      </p:sp>
    </p:spTree>
    <p:extLst>
      <p:ext uri="{BB962C8B-B14F-4D97-AF65-F5344CB8AC3E}">
        <p14:creationId xmlns:p14="http://schemas.microsoft.com/office/powerpoint/2010/main" val="2740154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89 of 2269</a:t>
            </a:r>
          </a:p>
        </p:txBody>
      </p:sp>
      <p:sp>
        <p:nvSpPr>
          <p:cNvPr id="4" name="Slide Number Placeholder 3"/>
          <p:cNvSpPr>
            <a:spLocks noGrp="1"/>
          </p:cNvSpPr>
          <p:nvPr>
            <p:ph type="sldNum" sz="quarter" idx="5"/>
          </p:nvPr>
        </p:nvSpPr>
        <p:spPr/>
        <p:txBody>
          <a:bodyPr/>
          <a:lstStyle/>
          <a:p>
            <a:fld id="{D1662EDA-6E07-4311-9B33-A7AEBD1B9C00}" type="slidenum">
              <a:rPr lang="en-US" smtClean="0"/>
              <a:t>11</a:t>
            </a:fld>
            <a:endParaRPr lang="en-US"/>
          </a:p>
        </p:txBody>
      </p:sp>
    </p:spTree>
    <p:extLst>
      <p:ext uri="{BB962C8B-B14F-4D97-AF65-F5344CB8AC3E}">
        <p14:creationId xmlns:p14="http://schemas.microsoft.com/office/powerpoint/2010/main" val="56071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662EDA-6E07-4311-9B33-A7AEBD1B9C00}" type="slidenum">
              <a:rPr lang="en-US" smtClean="0"/>
              <a:t>12</a:t>
            </a:fld>
            <a:endParaRPr lang="en-US"/>
          </a:p>
        </p:txBody>
      </p:sp>
    </p:spTree>
    <p:extLst>
      <p:ext uri="{BB962C8B-B14F-4D97-AF65-F5344CB8AC3E}">
        <p14:creationId xmlns:p14="http://schemas.microsoft.com/office/powerpoint/2010/main" val="120050136"/>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5/1/2025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9826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5/1/2025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19435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5/1/2025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85974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5/1/2025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25997675"/>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3" /><Relationship Type="http://schemas.openxmlformats.org/officeDocument/2006/relationships/slideLayout" Target="/ppt/slideLayouts/slideLayout2.xml" Id="rId2" /><Relationship Type="http://schemas.openxmlformats.org/officeDocument/2006/relationships/slideLayout" Target="/ppt/slideLayouts/slideLayout1.xml" Id="rId1" /><Relationship Type="http://schemas.openxmlformats.org/officeDocument/2006/relationships/slideLayout" Target="/ppt/slideLayouts/slideLayout6.xml" Id="rId6" /><Relationship Type="http://schemas.openxmlformats.org/officeDocument/2006/relationships/slideLayout" Target="/ppt/slideLayouts/slideLayout4.xml" Id="rId4" /></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5/1/2025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48964319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4" r:id="rId4"/>
    <p:sldLayoutId id="2147483719" r:id="rId6"/>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2.png" Id="rId3" /><Relationship Type="http://schemas.openxmlformats.org/officeDocument/2006/relationships/image" Target="/ppt/media/image1.jpeg" Id="rId2" /><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Layout" Target="/ppt/slideLayouts/slideLayout2.xml" Id="rId1" /></Relationships>
</file>

<file path=ppt/slides/_rels/slide3.xml.rels>&#65279;<?xml version="1.0" encoding="utf-8"?><Relationships xmlns="http://schemas.openxmlformats.org/package/2006/relationships"><Relationship Type="http://schemas.openxmlformats.org/officeDocument/2006/relationships/image" Target="/ppt/media/image5.png" Id="rId3" /><Relationship Type="http://schemas.openxmlformats.org/officeDocument/2006/relationships/image" Target="/ppt/media/image4.png" Id="rId2" /><Relationship Type="http://schemas.openxmlformats.org/officeDocument/2006/relationships/slideLayout" Target="/ppt/slideLayouts/slideLayout2.xml" Id="rId1" /></Relationships>
</file>

<file path=ppt/slides/_rels/slide4.xml.rels>&#65279;<?xml version="1.0" encoding="utf-8"?><Relationships xmlns="http://schemas.openxmlformats.org/package/2006/relationships"><Relationship Type="http://schemas.openxmlformats.org/officeDocument/2006/relationships/image" Target="/ppt/media/image6.png" Id="rId2" /><Relationship Type="http://schemas.openxmlformats.org/officeDocument/2006/relationships/slideLayout" Target="/ppt/slideLayouts/slideLayout2.xml" Id="rId1" /></Relationships>
</file>

<file path=ppt/slides/_rels/slide5.xml.rels>&#65279;<?xml version="1.0" encoding="utf-8"?><Relationships xmlns="http://schemas.openxmlformats.org/package/2006/relationships"><Relationship Type="http://schemas.openxmlformats.org/officeDocument/2006/relationships/image" Target="/ppt/media/image7.png" Id="rId2" /><Relationship Type="http://schemas.openxmlformats.org/officeDocument/2006/relationships/slideLayout" Target="/ppt/slideLayouts/slideLayout2.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7.xml.rels>&#65279;<?xml version="1.0" encoding="utf-8"?><Relationships xmlns="http://schemas.openxmlformats.org/package/2006/relationships"><Relationship Type="http://schemas.openxmlformats.org/officeDocument/2006/relationships/image" Target="/ppt/media/image8.png" Id="rId2" /><Relationship Type="http://schemas.openxmlformats.org/officeDocument/2006/relationships/slideLayout" Target="/ppt/slideLayouts/slideLayout2.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Id1" /></Relationships>
</file>

<file path=ppt/slides/_rels/slide9.xml.rels>&#65279;<?xml version="1.0" encoding="utf-8"?><Relationships xmlns="http://schemas.openxmlformats.org/package/2006/relationships"><Relationship Type="http://schemas.openxmlformats.org/officeDocument/2006/relationships/image" Target="/ppt/media/image9.png" Id="rId2" /><Relationship Type="http://schemas.openxmlformats.org/officeDocument/2006/relationships/slideLayout" Target="/ppt/slideLayouts/slideLayout2.xml" Id="rId1" /></Relationships>
</file>

<file path=ppt/slides/_rels/slide10.xml.rels>&#65279;<?xml version="1.0" encoding="utf-8"?><Relationships xmlns="http://schemas.openxmlformats.org/package/2006/relationships"><Relationship Type="http://schemas.openxmlformats.org/officeDocument/2006/relationships/image" Target="/ppt/media/image10.png" Id="rId2" /><Relationship Type="http://schemas.openxmlformats.org/officeDocument/2006/relationships/slideLayout" Target="/ppt/slideLayouts/slideLayout2.xml" Id="rId1" /></Relationships>
</file>

<file path=ppt/slides/_rels/slide11.xml.rels>&#65279;<?xml version="1.0" encoding="utf-8"?><Relationships xmlns="http://schemas.openxmlformats.org/package/2006/relationships"><Relationship Type="http://schemas.openxmlformats.org/officeDocument/2006/relationships/image" Target="/ppt/media/image11.png" Id="rId3" /><Relationship Type="http://schemas.openxmlformats.org/officeDocument/2006/relationships/notesSlide" Target="/ppt/notesSlides/notesSlide1.xml" Id="rId2" /><Relationship Type="http://schemas.openxmlformats.org/officeDocument/2006/relationships/slideLayout" Target="/ppt/slideLayouts/slideLayout2.xml" Id="rId1" /></Relationships>
</file>

<file path=ppt/slides/_rels/slide12.xml.rels>&#65279;<?xml version="1.0" encoding="utf-8"?><Relationships xmlns="http://schemas.openxmlformats.org/package/2006/relationships"><Relationship Type="http://schemas.openxmlformats.org/officeDocument/2006/relationships/image" Target="/ppt/media/image12.png" Id="rId3" /><Relationship Type="http://schemas.openxmlformats.org/officeDocument/2006/relationships/notesSlide" Target="/ppt/notesSlides/notesSlide2.xml" Id="rId2" /><Relationship Type="http://schemas.openxmlformats.org/officeDocument/2006/relationships/slideLayout" Target="/ppt/slideLayouts/slideLayout2.xml" Id="rId1" /></Relationships>
</file>

<file path=ppt/slides/_rels/slide13.xml.rels>&#65279;<?xml version="1.0" encoding="utf-8"?><Relationships xmlns="http://schemas.openxmlformats.org/package/2006/relationships"><Relationship Type="http://schemas.openxmlformats.org/officeDocument/2006/relationships/image" Target="/ppt/media/image13.png" Id="rId2" /><Relationship Type="http://schemas.openxmlformats.org/officeDocument/2006/relationships/slideLayout" Target="/ppt/slideLayouts/slideLayout2.xml" Id="rId1" /></Relationships>
</file>

<file path=ppt/slides/_rels/slide14.xml.rels>&#65279;<?xml version="1.0" encoding="utf-8"?><Relationships xmlns="http://schemas.openxmlformats.org/package/2006/relationships"><Relationship Type="http://schemas.openxmlformats.org/officeDocument/2006/relationships/image" Target="/ppt/media/image14.png" Id="rId2" /><Relationship Type="http://schemas.openxmlformats.org/officeDocument/2006/relationships/slideLayout" Target="/ppt/slideLayouts/slideLayout2.xml" Id="rId1" /></Relationships>
</file>

<file path=ppt/slides/_rels/slide15.xml.rels>&#65279;<?xml version="1.0" encoding="utf-8"?><Relationships xmlns="http://schemas.openxmlformats.org/package/2006/relationships"><Relationship Type="http://schemas.openxmlformats.org/officeDocument/2006/relationships/image" Target="/ppt/media/image15.png" Id="rId2" /><Relationship Type="http://schemas.openxmlformats.org/officeDocument/2006/relationships/slideLayout" Target="/ppt/slideLayouts/slideLayout2.xml" Id="rId1" /></Relationships>
</file>

<file path=ppt/slides/_rels/slide16.xml.rels>&#65279;<?xml version="1.0" encoding="utf-8"?><Relationships xmlns="http://schemas.openxmlformats.org/package/2006/relationships"><Relationship Type="http://schemas.openxmlformats.org/officeDocument/2006/relationships/image" Target="/ppt/media/image17.png" Id="rId3" /><Relationship Type="http://schemas.openxmlformats.org/officeDocument/2006/relationships/image" Target="/ppt/media/image16.png" Id="rId2" /><Relationship Type="http://schemas.openxmlformats.org/officeDocument/2006/relationships/slideLayout" Target="/ppt/slideLayouts/slideLayout2.xml" Id="rId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4.xml" Id="rId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Id1" /></Relationships>
</file>

<file path=ppt/slides/_rels/slide19.xml.rels>&#65279;<?xml version="1.0" encoding="utf-8"?><Relationships xmlns="http://schemas.openxmlformats.org/package/2006/relationships"><Relationship Type="http://schemas.microsoft.com/office/2007/relationships/diagramDrawing" Target="/ppt/diagrams/drawing1.xml" Id="rId8" /><Relationship Type="http://schemas.openxmlformats.org/officeDocument/2006/relationships/image" Target="/ppt/media/image19.png" Id="rId3" /><Relationship Type="http://schemas.openxmlformats.org/officeDocument/2006/relationships/diagramColors" Target="/ppt/diagrams/colors1.xml" Id="rId7" /><Relationship Type="http://schemas.openxmlformats.org/officeDocument/2006/relationships/image" Target="/ppt/media/image18.png" Id="rId2" /><Relationship Type="http://schemas.openxmlformats.org/officeDocument/2006/relationships/slideLayout" Target="/ppt/slideLayouts/slideLayout2.xml" Id="rId1" /><Relationship Type="http://schemas.openxmlformats.org/officeDocument/2006/relationships/diagramQuickStyle" Target="/ppt/diagrams/quickStyle1.xml" Id="rId6" /><Relationship Type="http://schemas.openxmlformats.org/officeDocument/2006/relationships/diagramLayout" Target="/ppt/diagrams/layout1.xml" Id="rId5" /><Relationship Type="http://schemas.openxmlformats.org/officeDocument/2006/relationships/diagramData" Target="/ppt/diagrams/data1.xml" Id="rId4" /></Relationships>
</file>

<file path=ppt/slides/_rels/slide20.xml.rels>&#65279;<?xml version="1.0" encoding="utf-8"?><Relationships xmlns="http://schemas.openxmlformats.org/package/2006/relationships"><Relationship Type="http://schemas.openxmlformats.org/officeDocument/2006/relationships/image" Target="/ppt/media/image21.png" Id="rId3" /><Relationship Type="http://schemas.openxmlformats.org/officeDocument/2006/relationships/image" Target="/ppt/media/image20.png" Id="rId2" /><Relationship Type="http://schemas.openxmlformats.org/officeDocument/2006/relationships/slideLayout" Target="/ppt/slideLayouts/slideLayout2.xml" Id="rId1" /><Relationship Type="http://schemas.openxmlformats.org/officeDocument/2006/relationships/image" Target="/ppt/media/image23.png" Id="rId5" /><Relationship Type="http://schemas.openxmlformats.org/officeDocument/2006/relationships/image" Target="/ppt/media/image22.png" Id="rId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Id1" /><Relationship Type="http://schemas.openxmlformats.org/officeDocument/2006/relationships/hyperlink" Target="https://doi.org/10.1126/science.1244693" TargetMode="External" Id="rId3" /><Relationship Type="http://schemas.openxmlformats.org/officeDocument/2006/relationships/hyperlink" Target="https://doi.org/10.1088/2515-7620/ac82de" TargetMode="External" Id="rId2" /><Relationship Type="http://schemas.openxmlformats.org/officeDocument/2006/relationships/hyperlink" Target="https://www.mass.gov/info-details/massgis-data-protected-and-recreational-openspace" TargetMode="External" Id="rId5" /><Relationship Type="http://schemas.openxmlformats.org/officeDocument/2006/relationships/hyperlink" Target="https://glad.earthengine.app/view/global-forest-change" TargetMode="External" Id="rId4" /></Relationships>
</file>

<file path=ppt/slides/_rels/slide22.xml.rels>&#65279;<?xml version="1.0" encoding="utf-8"?><Relationships xmlns="http://schemas.openxmlformats.org/package/2006/relationships"><Relationship Type="http://schemas.openxmlformats.org/officeDocument/2006/relationships/image" Target="/ppt/media/image24.png" Id="rId3" /><Relationship Type="http://schemas.openxmlformats.org/officeDocument/2006/relationships/image" Target="/ppt/media/image19.png" Id="rId2" /><Relationship Type="http://schemas.openxmlformats.org/officeDocument/2006/relationships/slideLayout" Target="/ppt/slideLayouts/slideLayout2.xml" Id="rId1"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5DA1D8-E874-4205-B6D5-557E0C072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riangular abstract background">
            <a:extLst>
              <a:ext uri="{FF2B5EF4-FFF2-40B4-BE49-F238E27FC236}">
                <a16:creationId xmlns:a16="http://schemas.microsoft.com/office/drawing/2014/main" id="{249834DC-859C-2B92-0E01-372D8B5645E2}"/>
              </a:ext>
            </a:extLst>
          </p:cNvPr>
          <p:cNvPicPr>
            <a:picLocks noChangeAspect="1"/>
          </p:cNvPicPr>
          <p:nvPr/>
        </p:nvPicPr>
        <p:blipFill>
          <a:blip r:embed="rId2"/>
          <a:srcRect t="15730"/>
          <a:stretch/>
        </p:blipFill>
        <p:spPr>
          <a:xfrm>
            <a:off x="20" y="10"/>
            <a:ext cx="12191980" cy="6857990"/>
          </a:xfrm>
          <a:custGeom>
            <a:avLst/>
            <a:gdLst/>
            <a:ahLst/>
            <a:cxnLst/>
            <a:rect l="l" t="t" r="r" b="b"/>
            <a:pathLst>
              <a:path w="12192000" h="6858000">
                <a:moveTo>
                  <a:pt x="5712609" y="3740816"/>
                </a:moveTo>
                <a:cubicBezTo>
                  <a:pt x="5738974" y="3758821"/>
                  <a:pt x="5765337" y="3776826"/>
                  <a:pt x="5791702" y="3794831"/>
                </a:cubicBezTo>
                <a:cubicBezTo>
                  <a:pt x="5776911" y="3790330"/>
                  <a:pt x="5760836" y="3785829"/>
                  <a:pt x="5745403" y="3781327"/>
                </a:cubicBezTo>
                <a:cubicBezTo>
                  <a:pt x="5732542" y="3770394"/>
                  <a:pt x="5719038" y="3760108"/>
                  <a:pt x="5706178" y="3748531"/>
                </a:cubicBezTo>
                <a:cubicBezTo>
                  <a:pt x="5708106" y="3745959"/>
                  <a:pt x="5710678" y="3743389"/>
                  <a:pt x="5712609" y="3740816"/>
                </a:cubicBezTo>
                <a:close/>
                <a:moveTo>
                  <a:pt x="6185882" y="2838635"/>
                </a:moveTo>
                <a:cubicBezTo>
                  <a:pt x="6344070" y="2946665"/>
                  <a:pt x="6502257" y="3055338"/>
                  <a:pt x="6660444" y="3163369"/>
                </a:cubicBezTo>
                <a:cubicBezTo>
                  <a:pt x="6657871" y="3165941"/>
                  <a:pt x="6655942" y="3168513"/>
                  <a:pt x="6653370" y="3171086"/>
                </a:cubicBezTo>
                <a:cubicBezTo>
                  <a:pt x="6479751" y="3079774"/>
                  <a:pt x="6315776" y="2978175"/>
                  <a:pt x="6185882" y="2838635"/>
                </a:cubicBezTo>
                <a:close/>
                <a:moveTo>
                  <a:pt x="0" y="0"/>
                </a:moveTo>
                <a:lnTo>
                  <a:pt x="12192000" y="0"/>
                </a:lnTo>
                <a:lnTo>
                  <a:pt x="12192000" y="3164490"/>
                </a:lnTo>
                <a:lnTo>
                  <a:pt x="11988395" y="3196744"/>
                </a:lnTo>
                <a:cubicBezTo>
                  <a:pt x="11473771" y="3266864"/>
                  <a:pt x="10861963" y="3302908"/>
                  <a:pt x="10185568" y="3253395"/>
                </a:cubicBezTo>
                <a:cubicBezTo>
                  <a:pt x="10116120" y="3248250"/>
                  <a:pt x="10050531" y="3245034"/>
                  <a:pt x="9983655" y="3242463"/>
                </a:cubicBezTo>
                <a:cubicBezTo>
                  <a:pt x="9392061" y="3216097"/>
                  <a:pt x="8811401" y="3203236"/>
                  <a:pt x="8566404" y="3171728"/>
                </a:cubicBezTo>
                <a:cubicBezTo>
                  <a:pt x="8374779" y="3146650"/>
                  <a:pt x="7394792" y="2934448"/>
                  <a:pt x="7107354" y="2755040"/>
                </a:cubicBezTo>
                <a:cubicBezTo>
                  <a:pt x="6813486" y="2571132"/>
                  <a:pt x="6536339" y="2367932"/>
                  <a:pt x="6260475" y="2164090"/>
                </a:cubicBezTo>
                <a:cubicBezTo>
                  <a:pt x="6140870" y="2075993"/>
                  <a:pt x="6013549" y="1995614"/>
                  <a:pt x="5905518" y="1894658"/>
                </a:cubicBezTo>
                <a:cubicBezTo>
                  <a:pt x="5797490" y="1793059"/>
                  <a:pt x="5694605" y="1687600"/>
                  <a:pt x="5577572" y="1593717"/>
                </a:cubicBezTo>
                <a:cubicBezTo>
                  <a:pt x="5544133" y="1566709"/>
                  <a:pt x="5510696" y="1537773"/>
                  <a:pt x="5461824" y="1533271"/>
                </a:cubicBezTo>
                <a:cubicBezTo>
                  <a:pt x="5450893" y="1531985"/>
                  <a:pt x="5439318" y="1532628"/>
                  <a:pt x="5428386" y="1533913"/>
                </a:cubicBezTo>
                <a:cubicBezTo>
                  <a:pt x="5416169" y="1535200"/>
                  <a:pt x="5406523" y="1541630"/>
                  <a:pt x="5402021" y="1552562"/>
                </a:cubicBezTo>
                <a:cubicBezTo>
                  <a:pt x="5397521" y="1564781"/>
                  <a:pt x="5405238" y="1571853"/>
                  <a:pt x="5414239" y="1578283"/>
                </a:cubicBezTo>
                <a:cubicBezTo>
                  <a:pt x="5420670" y="1582785"/>
                  <a:pt x="5427099" y="1589859"/>
                  <a:pt x="5435459" y="1591144"/>
                </a:cubicBezTo>
                <a:cubicBezTo>
                  <a:pt x="5488833" y="1598861"/>
                  <a:pt x="5508766" y="1638086"/>
                  <a:pt x="5533844" y="1672809"/>
                </a:cubicBezTo>
                <a:cubicBezTo>
                  <a:pt x="5544776" y="1687600"/>
                  <a:pt x="5556350" y="1699175"/>
                  <a:pt x="5536417" y="1720394"/>
                </a:cubicBezTo>
                <a:cubicBezTo>
                  <a:pt x="5519055" y="1739042"/>
                  <a:pt x="5537059" y="1748689"/>
                  <a:pt x="5555063" y="1753834"/>
                </a:cubicBezTo>
                <a:cubicBezTo>
                  <a:pt x="5580142" y="1760906"/>
                  <a:pt x="5609722" y="1759621"/>
                  <a:pt x="5638015" y="1782770"/>
                </a:cubicBezTo>
                <a:cubicBezTo>
                  <a:pt x="5531915" y="1784699"/>
                  <a:pt x="5486902" y="1723611"/>
                  <a:pt x="5438676" y="1667022"/>
                </a:cubicBezTo>
                <a:cubicBezTo>
                  <a:pt x="5420670" y="1646446"/>
                  <a:pt x="5408453" y="1622010"/>
                  <a:pt x="5393019" y="1598861"/>
                </a:cubicBezTo>
                <a:cubicBezTo>
                  <a:pt x="5373728" y="1570568"/>
                  <a:pt x="5351221" y="1569281"/>
                  <a:pt x="5322928" y="1594359"/>
                </a:cubicBezTo>
                <a:cubicBezTo>
                  <a:pt x="5297850" y="1616865"/>
                  <a:pt x="5285633" y="1614937"/>
                  <a:pt x="5277274" y="1584070"/>
                </a:cubicBezTo>
                <a:cubicBezTo>
                  <a:pt x="5264412" y="1535843"/>
                  <a:pt x="5234831" y="1501763"/>
                  <a:pt x="5184674" y="1484401"/>
                </a:cubicBezTo>
                <a:cubicBezTo>
                  <a:pt x="5179209" y="1482471"/>
                  <a:pt x="5173101" y="1479417"/>
                  <a:pt x="5167072" y="1478372"/>
                </a:cubicBezTo>
                <a:cubicBezTo>
                  <a:pt x="5161044" y="1477327"/>
                  <a:pt x="5155097" y="1478292"/>
                  <a:pt x="5149951" y="1484401"/>
                </a:cubicBezTo>
                <a:cubicBezTo>
                  <a:pt x="5140950" y="1494688"/>
                  <a:pt x="5148664" y="1506907"/>
                  <a:pt x="5155097" y="1515909"/>
                </a:cubicBezTo>
                <a:cubicBezTo>
                  <a:pt x="5166670" y="1531985"/>
                  <a:pt x="5176959" y="1547417"/>
                  <a:pt x="5181461" y="1566709"/>
                </a:cubicBezTo>
                <a:cubicBezTo>
                  <a:pt x="5184674" y="1579570"/>
                  <a:pt x="5187891" y="1593717"/>
                  <a:pt x="5178887" y="1603361"/>
                </a:cubicBezTo>
                <a:cubicBezTo>
                  <a:pt x="5141592" y="1644516"/>
                  <a:pt x="5168600" y="1663807"/>
                  <a:pt x="5200752" y="1685671"/>
                </a:cubicBezTo>
                <a:cubicBezTo>
                  <a:pt x="5245120" y="1715251"/>
                  <a:pt x="5262482" y="1758976"/>
                  <a:pt x="5252195" y="1811063"/>
                </a:cubicBezTo>
                <a:cubicBezTo>
                  <a:pt x="5248335" y="1832284"/>
                  <a:pt x="5250909" y="1845143"/>
                  <a:pt x="5277274" y="1844501"/>
                </a:cubicBezTo>
                <a:cubicBezTo>
                  <a:pt x="5287560" y="1844501"/>
                  <a:pt x="5290133" y="1851575"/>
                  <a:pt x="5293993" y="1859290"/>
                </a:cubicBezTo>
                <a:cubicBezTo>
                  <a:pt x="5376299" y="2041270"/>
                  <a:pt x="5495262" y="2200743"/>
                  <a:pt x="5634802" y="2347356"/>
                </a:cubicBezTo>
                <a:cubicBezTo>
                  <a:pt x="5747976" y="2466318"/>
                  <a:pt x="5872725" y="2573704"/>
                  <a:pt x="6001975" y="2677877"/>
                </a:cubicBezTo>
                <a:cubicBezTo>
                  <a:pt x="6005832" y="2681092"/>
                  <a:pt x="6009691" y="2684949"/>
                  <a:pt x="6011621" y="2691379"/>
                </a:cubicBezTo>
                <a:cubicBezTo>
                  <a:pt x="5950533" y="2678520"/>
                  <a:pt x="5897804" y="2652154"/>
                  <a:pt x="5847002" y="2622575"/>
                </a:cubicBezTo>
                <a:cubicBezTo>
                  <a:pt x="5711965" y="2544125"/>
                  <a:pt x="5598147" y="2442525"/>
                  <a:pt x="5483045" y="2342854"/>
                </a:cubicBezTo>
                <a:cubicBezTo>
                  <a:pt x="5412953" y="2281765"/>
                  <a:pt x="5340933" y="2222606"/>
                  <a:pt x="5263769" y="2168592"/>
                </a:cubicBezTo>
                <a:cubicBezTo>
                  <a:pt x="5250909" y="2159588"/>
                  <a:pt x="5241905" y="2148014"/>
                  <a:pt x="5232904" y="2136439"/>
                </a:cubicBezTo>
                <a:cubicBezTo>
                  <a:pt x="5227759" y="2130010"/>
                  <a:pt x="5221329" y="2124222"/>
                  <a:pt x="5211040" y="2126795"/>
                </a:cubicBezTo>
                <a:cubicBezTo>
                  <a:pt x="5198180" y="2130010"/>
                  <a:pt x="5196893" y="2139654"/>
                  <a:pt x="5195606" y="2149301"/>
                </a:cubicBezTo>
                <a:cubicBezTo>
                  <a:pt x="5191749" y="2180166"/>
                  <a:pt x="5200108" y="2207817"/>
                  <a:pt x="5216185" y="2234181"/>
                </a:cubicBezTo>
                <a:cubicBezTo>
                  <a:pt x="5257983" y="2301699"/>
                  <a:pt x="5319713" y="2353786"/>
                  <a:pt x="5383373" y="2403300"/>
                </a:cubicBezTo>
                <a:cubicBezTo>
                  <a:pt x="5465682" y="2466961"/>
                  <a:pt x="5545418" y="2533193"/>
                  <a:pt x="5618083" y="2605857"/>
                </a:cubicBezTo>
                <a:cubicBezTo>
                  <a:pt x="5623226" y="2611001"/>
                  <a:pt x="5632871" y="2614216"/>
                  <a:pt x="5629656" y="2629005"/>
                </a:cubicBezTo>
                <a:cubicBezTo>
                  <a:pt x="5584001" y="2594925"/>
                  <a:pt x="5540917" y="2561487"/>
                  <a:pt x="5497192" y="2529334"/>
                </a:cubicBezTo>
                <a:cubicBezTo>
                  <a:pt x="5454108" y="2497183"/>
                  <a:pt x="5410380" y="2465031"/>
                  <a:pt x="5367298" y="2433523"/>
                </a:cubicBezTo>
                <a:cubicBezTo>
                  <a:pt x="5357008" y="2425806"/>
                  <a:pt x="5346076" y="2414874"/>
                  <a:pt x="5331288" y="2424520"/>
                </a:cubicBezTo>
                <a:cubicBezTo>
                  <a:pt x="5315856" y="2434165"/>
                  <a:pt x="5317785" y="2450242"/>
                  <a:pt x="5321643" y="2463101"/>
                </a:cubicBezTo>
                <a:cubicBezTo>
                  <a:pt x="5333859" y="2501041"/>
                  <a:pt x="5355081" y="2534479"/>
                  <a:pt x="5383373" y="2564059"/>
                </a:cubicBezTo>
                <a:cubicBezTo>
                  <a:pt x="5479829" y="2661801"/>
                  <a:pt x="5591073" y="2746038"/>
                  <a:pt x="5694605" y="2837349"/>
                </a:cubicBezTo>
                <a:cubicBezTo>
                  <a:pt x="5750548" y="2886864"/>
                  <a:pt x="5801990" y="2939593"/>
                  <a:pt x="5850861" y="2994249"/>
                </a:cubicBezTo>
                <a:cubicBezTo>
                  <a:pt x="5861793" y="3006469"/>
                  <a:pt x="5861149" y="3018043"/>
                  <a:pt x="5857934" y="3032189"/>
                </a:cubicBezTo>
                <a:cubicBezTo>
                  <a:pt x="5845076" y="3089421"/>
                  <a:pt x="5865008" y="3108711"/>
                  <a:pt x="5929311" y="3097780"/>
                </a:cubicBezTo>
                <a:cubicBezTo>
                  <a:pt x="5949246" y="3094563"/>
                  <a:pt x="5962750" y="3097780"/>
                  <a:pt x="5974966" y="3111282"/>
                </a:cubicBezTo>
                <a:cubicBezTo>
                  <a:pt x="6122866" y="3278472"/>
                  <a:pt x="6297771" y="3419297"/>
                  <a:pt x="6488753" y="3544689"/>
                </a:cubicBezTo>
                <a:cubicBezTo>
                  <a:pt x="6566560" y="3595488"/>
                  <a:pt x="6646940" y="3643718"/>
                  <a:pt x="6728605" y="3688730"/>
                </a:cubicBezTo>
                <a:cubicBezTo>
                  <a:pt x="6728605" y="3691945"/>
                  <a:pt x="6728605" y="3695804"/>
                  <a:pt x="6728605" y="3699019"/>
                </a:cubicBezTo>
                <a:cubicBezTo>
                  <a:pt x="6727962" y="3703519"/>
                  <a:pt x="6727320" y="3706091"/>
                  <a:pt x="6726677" y="3709950"/>
                </a:cubicBezTo>
                <a:cubicBezTo>
                  <a:pt x="6611573" y="3640502"/>
                  <a:pt x="6497754" y="3569125"/>
                  <a:pt x="6386510" y="3493890"/>
                </a:cubicBezTo>
                <a:cubicBezTo>
                  <a:pt x="6084927" y="3290048"/>
                  <a:pt x="5796845" y="3071415"/>
                  <a:pt x="5504264" y="2857926"/>
                </a:cubicBezTo>
                <a:cubicBezTo>
                  <a:pt x="5405879" y="2785906"/>
                  <a:pt x="5328073" y="2693952"/>
                  <a:pt x="5239333" y="2612929"/>
                </a:cubicBezTo>
                <a:cubicBezTo>
                  <a:pt x="5180174" y="2558915"/>
                  <a:pt x="5123586" y="2502328"/>
                  <a:pt x="5054783" y="2457958"/>
                </a:cubicBezTo>
                <a:cubicBezTo>
                  <a:pt x="5026489" y="2439952"/>
                  <a:pt x="4996909" y="2423876"/>
                  <a:pt x="4958969" y="2428378"/>
                </a:cubicBezTo>
                <a:cubicBezTo>
                  <a:pt x="4944180" y="2430308"/>
                  <a:pt x="4927460" y="2434165"/>
                  <a:pt x="4922316" y="2450884"/>
                </a:cubicBezTo>
                <a:cubicBezTo>
                  <a:pt x="4917814" y="2467603"/>
                  <a:pt x="4931318" y="2475320"/>
                  <a:pt x="4943538" y="2482393"/>
                </a:cubicBezTo>
                <a:cubicBezTo>
                  <a:pt x="4946752" y="2484322"/>
                  <a:pt x="4949967" y="2486895"/>
                  <a:pt x="4953183" y="2486895"/>
                </a:cubicBezTo>
                <a:cubicBezTo>
                  <a:pt x="5014271" y="2490752"/>
                  <a:pt x="5028418" y="2539623"/>
                  <a:pt x="5057355" y="2574991"/>
                </a:cubicBezTo>
                <a:cubicBezTo>
                  <a:pt x="5066357" y="2585923"/>
                  <a:pt x="5066999" y="2596854"/>
                  <a:pt x="5057355" y="2609714"/>
                </a:cubicBezTo>
                <a:cubicBezTo>
                  <a:pt x="5039991" y="2632863"/>
                  <a:pt x="5052210" y="2643152"/>
                  <a:pt x="5075359" y="2649582"/>
                </a:cubicBezTo>
                <a:cubicBezTo>
                  <a:pt x="5098507" y="2656013"/>
                  <a:pt x="5123586" y="2657941"/>
                  <a:pt x="5148664" y="2672732"/>
                </a:cubicBezTo>
                <a:cubicBezTo>
                  <a:pt x="5108797" y="2684949"/>
                  <a:pt x="5081147" y="2672090"/>
                  <a:pt x="5055425" y="2656013"/>
                </a:cubicBezTo>
                <a:cubicBezTo>
                  <a:pt x="4997552" y="2620646"/>
                  <a:pt x="4960257" y="2568559"/>
                  <a:pt x="4924888" y="2515188"/>
                </a:cubicBezTo>
                <a:cubicBezTo>
                  <a:pt x="4917814" y="2504899"/>
                  <a:pt x="4912027" y="2493324"/>
                  <a:pt x="4902382" y="2484965"/>
                </a:cubicBezTo>
                <a:cubicBezTo>
                  <a:pt x="4884376" y="2468246"/>
                  <a:pt x="4865085" y="2466318"/>
                  <a:pt x="4843224" y="2486895"/>
                </a:cubicBezTo>
                <a:cubicBezTo>
                  <a:pt x="4814285" y="2513902"/>
                  <a:pt x="4803998" y="2511973"/>
                  <a:pt x="4794352" y="2477250"/>
                </a:cubicBezTo>
                <a:cubicBezTo>
                  <a:pt x="4781490" y="2430308"/>
                  <a:pt x="4752554" y="2397512"/>
                  <a:pt x="4703040" y="2380151"/>
                </a:cubicBezTo>
                <a:cubicBezTo>
                  <a:pt x="4692753" y="2376292"/>
                  <a:pt x="4681821" y="2371147"/>
                  <a:pt x="4670890" y="2379507"/>
                </a:cubicBezTo>
                <a:cubicBezTo>
                  <a:pt x="4659315" y="2389153"/>
                  <a:pt x="4667030" y="2398798"/>
                  <a:pt x="4671532" y="2407802"/>
                </a:cubicBezTo>
                <a:cubicBezTo>
                  <a:pt x="4677962" y="2421948"/>
                  <a:pt x="4685679" y="2436095"/>
                  <a:pt x="4691466" y="2450884"/>
                </a:cubicBezTo>
                <a:cubicBezTo>
                  <a:pt x="4701755" y="2474677"/>
                  <a:pt x="4703685" y="2499756"/>
                  <a:pt x="4684393" y="2522904"/>
                </a:cubicBezTo>
                <a:cubicBezTo>
                  <a:pt x="4670245" y="2539623"/>
                  <a:pt x="4671532" y="2550555"/>
                  <a:pt x="4690181" y="2562130"/>
                </a:cubicBezTo>
                <a:cubicBezTo>
                  <a:pt x="4749983" y="2598140"/>
                  <a:pt x="4787922" y="2645081"/>
                  <a:pt x="4767344" y="2718387"/>
                </a:cubicBezTo>
                <a:cubicBezTo>
                  <a:pt x="4764130" y="2728676"/>
                  <a:pt x="4767988" y="2738965"/>
                  <a:pt x="4780205" y="2738321"/>
                </a:cubicBezTo>
                <a:cubicBezTo>
                  <a:pt x="4807214" y="2736393"/>
                  <a:pt x="4811713" y="2753112"/>
                  <a:pt x="4819430" y="2770474"/>
                </a:cubicBezTo>
                <a:cubicBezTo>
                  <a:pt x="4894666" y="2937020"/>
                  <a:pt x="5003339" y="3082346"/>
                  <a:pt x="5128730" y="3218670"/>
                </a:cubicBezTo>
                <a:cubicBezTo>
                  <a:pt x="5252837" y="3353709"/>
                  <a:pt x="5392376" y="3474599"/>
                  <a:pt x="5540917" y="3590345"/>
                </a:cubicBezTo>
                <a:cubicBezTo>
                  <a:pt x="5499119" y="3586487"/>
                  <a:pt x="5445104" y="3562695"/>
                  <a:pt x="5393019" y="3535044"/>
                </a:cubicBezTo>
                <a:cubicBezTo>
                  <a:pt x="5255410" y="3461095"/>
                  <a:pt x="5142235" y="3360781"/>
                  <a:pt x="5027131" y="3262397"/>
                </a:cubicBezTo>
                <a:cubicBezTo>
                  <a:pt x="4946752" y="3193592"/>
                  <a:pt x="4868302" y="3122858"/>
                  <a:pt x="4778275" y="3063697"/>
                </a:cubicBezTo>
                <a:cubicBezTo>
                  <a:pt x="4767988" y="3057268"/>
                  <a:pt x="4760914" y="3048908"/>
                  <a:pt x="4755127" y="3038619"/>
                </a:cubicBezTo>
                <a:cubicBezTo>
                  <a:pt x="4749983" y="3029617"/>
                  <a:pt x="4742265" y="3021258"/>
                  <a:pt x="4728763" y="3025115"/>
                </a:cubicBezTo>
                <a:cubicBezTo>
                  <a:pt x="4715259" y="3029617"/>
                  <a:pt x="4713973" y="3041192"/>
                  <a:pt x="4713973" y="3051481"/>
                </a:cubicBezTo>
                <a:cubicBezTo>
                  <a:pt x="4715902" y="3090063"/>
                  <a:pt x="4726833" y="3124786"/>
                  <a:pt x="4750625" y="3155652"/>
                </a:cubicBezTo>
                <a:cubicBezTo>
                  <a:pt x="4796924" y="3217385"/>
                  <a:pt x="4858656" y="3265612"/>
                  <a:pt x="4920386" y="3313839"/>
                </a:cubicBezTo>
                <a:cubicBezTo>
                  <a:pt x="5005911" y="3380072"/>
                  <a:pt x="5085005" y="3452092"/>
                  <a:pt x="5156382" y="3532472"/>
                </a:cubicBezTo>
                <a:cubicBezTo>
                  <a:pt x="5104940" y="3493247"/>
                  <a:pt x="5053495" y="3453378"/>
                  <a:pt x="5001409" y="3414153"/>
                </a:cubicBezTo>
                <a:cubicBezTo>
                  <a:pt x="4962184" y="3384574"/>
                  <a:pt x="4921673" y="3356279"/>
                  <a:pt x="4881806" y="3327343"/>
                </a:cubicBezTo>
                <a:cubicBezTo>
                  <a:pt x="4872159" y="3320270"/>
                  <a:pt x="4861870" y="3312554"/>
                  <a:pt x="4848368" y="3322198"/>
                </a:cubicBezTo>
                <a:cubicBezTo>
                  <a:pt x="4836149" y="3330558"/>
                  <a:pt x="4838079" y="3342777"/>
                  <a:pt x="4840652" y="3354351"/>
                </a:cubicBezTo>
                <a:cubicBezTo>
                  <a:pt x="4850297" y="3400006"/>
                  <a:pt x="4877304" y="3436659"/>
                  <a:pt x="4910742" y="3469454"/>
                </a:cubicBezTo>
                <a:cubicBezTo>
                  <a:pt x="4951252" y="3508679"/>
                  <a:pt x="4993695" y="3545976"/>
                  <a:pt x="5037419" y="3583272"/>
                </a:cubicBezTo>
                <a:cubicBezTo>
                  <a:pt x="4990479" y="3572983"/>
                  <a:pt x="4943538" y="3562695"/>
                  <a:pt x="4896595" y="3554336"/>
                </a:cubicBezTo>
                <a:cubicBezTo>
                  <a:pt x="4917814" y="3628927"/>
                  <a:pt x="4967328" y="3643718"/>
                  <a:pt x="5011699" y="3655292"/>
                </a:cubicBezTo>
                <a:cubicBezTo>
                  <a:pt x="5071502" y="3670081"/>
                  <a:pt x="5128730" y="3688730"/>
                  <a:pt x="5185319" y="3709950"/>
                </a:cubicBezTo>
                <a:cubicBezTo>
                  <a:pt x="5209111" y="3731170"/>
                  <a:pt x="5232904" y="3751748"/>
                  <a:pt x="5256052" y="3773610"/>
                </a:cubicBezTo>
                <a:cubicBezTo>
                  <a:pt x="5279845" y="3796118"/>
                  <a:pt x="5302352" y="3818624"/>
                  <a:pt x="5324859" y="3842415"/>
                </a:cubicBezTo>
                <a:cubicBezTo>
                  <a:pt x="5340933" y="3859776"/>
                  <a:pt x="5360224" y="3874568"/>
                  <a:pt x="5341576" y="3904146"/>
                </a:cubicBezTo>
                <a:cubicBezTo>
                  <a:pt x="5333217" y="3917650"/>
                  <a:pt x="5387873" y="3990958"/>
                  <a:pt x="5405238" y="3995458"/>
                </a:cubicBezTo>
                <a:cubicBezTo>
                  <a:pt x="5407809" y="3996100"/>
                  <a:pt x="5410380" y="3996745"/>
                  <a:pt x="5412310" y="3996745"/>
                </a:cubicBezTo>
                <a:cubicBezTo>
                  <a:pt x="5449607" y="3994173"/>
                  <a:pt x="5457967" y="4016036"/>
                  <a:pt x="5458608" y="4043687"/>
                </a:cubicBezTo>
                <a:cubicBezTo>
                  <a:pt x="5459252" y="4070693"/>
                  <a:pt x="5452823" y="4104131"/>
                  <a:pt x="5503621" y="4090627"/>
                </a:cubicBezTo>
                <a:cubicBezTo>
                  <a:pt x="5509408" y="4089342"/>
                  <a:pt x="5510696" y="4093199"/>
                  <a:pt x="5513266" y="4097701"/>
                </a:cubicBezTo>
                <a:cubicBezTo>
                  <a:pt x="5568568" y="4212804"/>
                  <a:pt x="5661808" y="4301543"/>
                  <a:pt x="5753762" y="4390282"/>
                </a:cubicBezTo>
                <a:cubicBezTo>
                  <a:pt x="5758907" y="4394784"/>
                  <a:pt x="5764052" y="4399285"/>
                  <a:pt x="5769195" y="4403786"/>
                </a:cubicBezTo>
                <a:cubicBezTo>
                  <a:pt x="5672741" y="4381280"/>
                  <a:pt x="5354436" y="4352342"/>
                  <a:pt x="5261196" y="4361989"/>
                </a:cubicBezTo>
                <a:cubicBezTo>
                  <a:pt x="5178245" y="4370349"/>
                  <a:pt x="4709472" y="4230167"/>
                  <a:pt x="4612374" y="4147215"/>
                </a:cubicBezTo>
                <a:cubicBezTo>
                  <a:pt x="4598869" y="4212161"/>
                  <a:pt x="4627806" y="4237882"/>
                  <a:pt x="4650956" y="4267463"/>
                </a:cubicBezTo>
                <a:cubicBezTo>
                  <a:pt x="4683749" y="4309260"/>
                  <a:pt x="4688895" y="4338840"/>
                  <a:pt x="4627162" y="4372278"/>
                </a:cubicBezTo>
                <a:cubicBezTo>
                  <a:pt x="4450327" y="4467447"/>
                  <a:pt x="4452257" y="4470662"/>
                  <a:pt x="4618160" y="4599911"/>
                </a:cubicBezTo>
                <a:cubicBezTo>
                  <a:pt x="4625877" y="4605700"/>
                  <a:pt x="4622019" y="4624347"/>
                  <a:pt x="4623948" y="4637209"/>
                </a:cubicBezTo>
                <a:cubicBezTo>
                  <a:pt x="4580863" y="4656500"/>
                  <a:pt x="4530064" y="4606343"/>
                  <a:pt x="4478622" y="4660357"/>
                </a:cubicBezTo>
                <a:cubicBezTo>
                  <a:pt x="4700468" y="4897637"/>
                  <a:pt x="5038064" y="5123344"/>
                  <a:pt x="5344150" y="5301466"/>
                </a:cubicBezTo>
                <a:cubicBezTo>
                  <a:pt x="5096581" y="5359982"/>
                  <a:pt x="4948037" y="5154210"/>
                  <a:pt x="4766058" y="5180574"/>
                </a:cubicBezTo>
                <a:cubicBezTo>
                  <a:pt x="4675390" y="5244877"/>
                  <a:pt x="4945465" y="5349050"/>
                  <a:pt x="4687609" y="5379273"/>
                </a:cubicBezTo>
                <a:cubicBezTo>
                  <a:pt x="4799496" y="5435860"/>
                  <a:pt x="4882449" y="5491161"/>
                  <a:pt x="4959611" y="5556107"/>
                </a:cubicBezTo>
                <a:cubicBezTo>
                  <a:pt x="5096581" y="5672497"/>
                  <a:pt x="5123586" y="5749662"/>
                  <a:pt x="5060571" y="5905920"/>
                </a:cubicBezTo>
                <a:cubicBezTo>
                  <a:pt x="5018773" y="6008805"/>
                  <a:pt x="4958326" y="6103332"/>
                  <a:pt x="5011699" y="6226152"/>
                </a:cubicBezTo>
                <a:cubicBezTo>
                  <a:pt x="5048351" y="6310389"/>
                  <a:pt x="5034204" y="6365690"/>
                  <a:pt x="4895308" y="6327750"/>
                </a:cubicBezTo>
                <a:cubicBezTo>
                  <a:pt x="4745482" y="6287240"/>
                  <a:pt x="4688895" y="6363118"/>
                  <a:pt x="4726833" y="6510373"/>
                </a:cubicBezTo>
                <a:cubicBezTo>
                  <a:pt x="4751269" y="6604900"/>
                  <a:pt x="4725546" y="6634480"/>
                  <a:pt x="4622661" y="6623548"/>
                </a:cubicBezTo>
                <a:cubicBezTo>
                  <a:pt x="4508843" y="6611330"/>
                  <a:pt x="4400814" y="6549598"/>
                  <a:pt x="4259989" y="6579179"/>
                </a:cubicBezTo>
                <a:cubicBezTo>
                  <a:pt x="4358453" y="6729972"/>
                  <a:pt x="4554892" y="6711403"/>
                  <a:pt x="4690343" y="6814255"/>
                </a:cubicBezTo>
                <a:lnTo>
                  <a:pt x="4735334" y="6858000"/>
                </a:lnTo>
                <a:lnTo>
                  <a:pt x="4496011" y="6858000"/>
                </a:lnTo>
                <a:lnTo>
                  <a:pt x="4440632" y="6851514"/>
                </a:lnTo>
                <a:cubicBezTo>
                  <a:pt x="4410700" y="6846400"/>
                  <a:pt x="4381522" y="6839608"/>
                  <a:pt x="4352585" y="6830605"/>
                </a:cubicBezTo>
                <a:cubicBezTo>
                  <a:pt x="4304358" y="6815816"/>
                  <a:pt x="4251629" y="6801027"/>
                  <a:pt x="4224621" y="6850539"/>
                </a:cubicBezTo>
                <a:lnTo>
                  <a:pt x="4223115" y="6858000"/>
                </a:lnTo>
                <a:lnTo>
                  <a:pt x="0" y="6858000"/>
                </a:lnTo>
                <a:close/>
              </a:path>
            </a:pathLst>
          </a:custGeom>
        </p:spPr>
      </p:pic>
      <p:sp>
        <p:nvSpPr>
          <p:cNvPr id="2" name="Title 1">
            <a:extLst>
              <a:ext uri="{FF2B5EF4-FFF2-40B4-BE49-F238E27FC236}">
                <a16:creationId xmlns:a16="http://schemas.microsoft.com/office/drawing/2014/main" id="{38C10985-13DE-AAFC-9AC1-363FAE36C404}"/>
              </a:ext>
            </a:extLst>
          </p:cNvPr>
          <p:cNvSpPr>
            <a:spLocks noGrp="1"/>
          </p:cNvSpPr>
          <p:nvPr>
            <p:ph type="ctrTitle"/>
          </p:nvPr>
        </p:nvSpPr>
        <p:spPr>
          <a:xfrm>
            <a:off x="715954" y="552230"/>
            <a:ext cx="10757043" cy="3220949"/>
          </a:xfrm>
        </p:spPr>
        <p:txBody>
          <a:bodyPr anchor="b">
            <a:normAutofit/>
          </a:bodyPr>
          <a:lstStyle/>
          <a:p>
            <a:pPr algn="ctr"/>
            <a:r>
              <a:rPr lang="en-US" sz="4000" b="1" dirty="0">
                <a:latin typeface="Amasis MT Pro Black" panose="020F0502020204030204" pitchFamily="18" charset="0"/>
              </a:rPr>
              <a:t>Spatiotemporal Analysis of Forest Cover Change and Hot Spot Detection in the Quabbin Reservoir Watershed Forest, Massachusetts</a:t>
            </a:r>
            <a:br>
              <a:rPr lang="en-US" sz="4000" b="1" dirty="0">
                <a:latin typeface="Amasis MT Pro Black" panose="020F0502020204030204" pitchFamily="18" charset="0"/>
              </a:rPr>
            </a:br>
            <a:endParaRPr lang="en-US" sz="4000" b="1" dirty="0">
              <a:latin typeface="Amasis MT Pro Black" panose="020F0502020204030204" pitchFamily="18" charset="0"/>
            </a:endParaRPr>
          </a:p>
        </p:txBody>
      </p:sp>
      <p:sp>
        <p:nvSpPr>
          <p:cNvPr id="3" name="Subtitle 2">
            <a:extLst>
              <a:ext uri="{FF2B5EF4-FFF2-40B4-BE49-F238E27FC236}">
                <a16:creationId xmlns:a16="http://schemas.microsoft.com/office/drawing/2014/main" id="{E23B4F08-2EC1-B458-04EC-998DCAFB0CF7}"/>
              </a:ext>
            </a:extLst>
          </p:cNvPr>
          <p:cNvSpPr>
            <a:spLocks noGrp="1"/>
          </p:cNvSpPr>
          <p:nvPr>
            <p:ph type="subTitle" idx="1"/>
          </p:nvPr>
        </p:nvSpPr>
        <p:spPr>
          <a:xfrm>
            <a:off x="5533610" y="4992197"/>
            <a:ext cx="5147960" cy="646785"/>
          </a:xfrm>
        </p:spPr>
        <p:txBody>
          <a:bodyPr>
            <a:normAutofit fontScale="25000" lnSpcReduction="20000"/>
          </a:bodyPr>
          <a:lstStyle/>
          <a:p>
            <a:r>
              <a:rPr lang="pt-BR" sz="7300" b="1" dirty="0">
                <a:latin typeface="Amasis MT Pro Black" panose="020F0502020204030204" pitchFamily="18" charset="0"/>
                <a:ea typeface="+mj-ea"/>
                <a:cs typeface="+mj-cs"/>
              </a:rPr>
              <a:t>Mst Sanjida Alam</a:t>
            </a:r>
          </a:p>
          <a:p>
            <a:r>
              <a:rPr lang="pt-BR" sz="7300" b="1" dirty="0">
                <a:latin typeface="Amasis MT Pro Black" panose="020F0502020204030204" pitchFamily="18" charset="0"/>
                <a:ea typeface="+mj-ea"/>
                <a:cs typeface="+mj-cs"/>
              </a:rPr>
              <a:t>Pacifique Madibi</a:t>
            </a:r>
          </a:p>
          <a:p>
            <a:endParaRPr lang="en-US" sz="2000" dirty="0"/>
          </a:p>
        </p:txBody>
      </p:sp>
      <p:sp>
        <p:nvSpPr>
          <p:cNvPr id="6" name="Rectangle 5">
            <a:extLst>
              <a:ext uri="{FF2B5EF4-FFF2-40B4-BE49-F238E27FC236}">
                <a16:creationId xmlns:a16="http://schemas.microsoft.com/office/drawing/2014/main" id="{72973026-50F2-297E-207F-634B592E4FD6}"/>
              </a:ext>
            </a:extLst>
          </p:cNvPr>
          <p:cNvSpPr/>
          <p:nvPr/>
        </p:nvSpPr>
        <p:spPr>
          <a:xfrm>
            <a:off x="9488184" y="5383658"/>
            <a:ext cx="2578815" cy="128427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959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4C5663A-0CE3-4AEE-B47E-FB68D9EBF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089BCF-E5CA-79FF-7C7C-41D44D74411E}"/>
              </a:ext>
            </a:extLst>
          </p:cNvPr>
          <p:cNvSpPr>
            <a:spLocks noGrp="1"/>
          </p:cNvSpPr>
          <p:nvPr>
            <p:ph type="title"/>
          </p:nvPr>
        </p:nvSpPr>
        <p:spPr>
          <a:xfrm>
            <a:off x="365845" y="218240"/>
            <a:ext cx="3816095" cy="899319"/>
          </a:xfrm>
          <a:solidFill>
            <a:schemeClr val="accent6">
              <a:lumMod val="60000"/>
              <a:lumOff val="40000"/>
            </a:schemeClr>
          </a:solidFill>
          <a:ln>
            <a:noFill/>
          </a:ln>
          <a:effectLst>
            <a:innerShdw blurRad="63500" dist="50800" dir="8100000">
              <a:prstClr val="black">
                <a:alpha val="50000"/>
              </a:prstClr>
            </a:innerShdw>
          </a:effectLst>
          <a:scene3d>
            <a:camera prst="orthographicFront">
              <a:rot lat="0" lon="0" rev="0"/>
            </a:camera>
            <a:lightRig rig="contrasting" dir="t">
              <a:rot lat="0" lon="0" rev="1500000"/>
            </a:lightRig>
          </a:scene3d>
          <a:sp3d prstMaterial="metal">
            <a:bevelT w="88900" h="88900"/>
          </a:sp3d>
        </p:spPr>
        <p:txBody>
          <a:bodyPr>
            <a:normAutofit/>
          </a:bodyPr>
          <a:lstStyle/>
          <a:p>
            <a:r>
              <a:rPr lang="en-US" b="1" dirty="0">
                <a:latin typeface="Arial" panose="020B0604020202020204" pitchFamily="34" charset="0"/>
                <a:cs typeface="Arial" panose="020B0604020202020204" pitchFamily="34" charset="0"/>
              </a:rPr>
              <a:t>Introduction</a:t>
            </a:r>
          </a:p>
        </p:txBody>
      </p:sp>
      <p:sp>
        <p:nvSpPr>
          <p:cNvPr id="3" name="Content Placeholder 2">
            <a:extLst>
              <a:ext uri="{FF2B5EF4-FFF2-40B4-BE49-F238E27FC236}">
                <a16:creationId xmlns:a16="http://schemas.microsoft.com/office/drawing/2014/main" id="{C5F5F6CD-D60B-5BF6-E884-B09645268933}"/>
              </a:ext>
            </a:extLst>
          </p:cNvPr>
          <p:cNvSpPr>
            <a:spLocks noGrp="1"/>
          </p:cNvSpPr>
          <p:nvPr>
            <p:ph idx="1"/>
          </p:nvPr>
        </p:nvSpPr>
        <p:spPr>
          <a:xfrm>
            <a:off x="287676" y="1697016"/>
            <a:ext cx="4818579" cy="4216059"/>
          </a:xfrm>
        </p:spPr>
        <p:txBody>
          <a:bodyPr>
            <a:normAutofit/>
          </a:bodyPr>
          <a:lstStyle/>
          <a:p>
            <a:pPr algn="just">
              <a:lnSpc>
                <a:spcPct val="90000"/>
              </a:lnSpc>
              <a:buFont typeface="Wingdings" panose="05000000000000000000" pitchFamily="2" charset="2"/>
              <a:buChar char="q"/>
            </a:pPr>
            <a:r>
              <a:rPr lang="en-US" sz="1600" dirty="0">
                <a:latin typeface="Arial" panose="020B0604020202020204" pitchFamily="34" charset="0"/>
                <a:cs typeface="Arial" panose="020B0604020202020204" pitchFamily="34" charset="0"/>
              </a:rPr>
              <a:t>The long-term effectiveness of conservation efforts in protected forest areas depends on the ability to monitor and evaluate patterns of landscape change across time and space. </a:t>
            </a:r>
          </a:p>
          <a:p>
            <a:pPr algn="just">
              <a:lnSpc>
                <a:spcPct val="90000"/>
              </a:lnSpc>
              <a:buFont typeface="Wingdings" panose="05000000000000000000" pitchFamily="2" charset="2"/>
              <a:buChar char="q"/>
            </a:pPr>
            <a:r>
              <a:rPr lang="en-US" sz="1600" dirty="0">
                <a:latin typeface="Arial" panose="020B0604020202020204" pitchFamily="34" charset="0"/>
                <a:cs typeface="Arial" panose="020B0604020202020204" pitchFamily="34" charset="0"/>
              </a:rPr>
              <a:t>Methodologies such as Emerging Hot Spot Analysis (EHSA) have been successfully applied to identify conservation priorities in tropical regions (Cuba et. Al., 2022), their use in temperate regions remains limited.</a:t>
            </a:r>
          </a:p>
          <a:p>
            <a:pPr algn="just">
              <a:lnSpc>
                <a:spcPct val="90000"/>
              </a:lnSpc>
              <a:buFont typeface="Wingdings" panose="05000000000000000000" pitchFamily="2" charset="2"/>
              <a:buChar char="q"/>
            </a:pPr>
            <a:r>
              <a:rPr lang="en-US" sz="1600" dirty="0">
                <a:latin typeface="Arial" panose="020B0604020202020204" pitchFamily="34" charset="0"/>
                <a:cs typeface="Arial" panose="020B0604020202020204" pitchFamily="34" charset="0"/>
              </a:rPr>
              <a:t>This study aims to analyze the trends of Quabbin Reservoir Watershed Forest cover change from 2000 to 2023 using satellite-based datasets. </a:t>
            </a:r>
          </a:p>
        </p:txBody>
      </p:sp>
      <p:pic>
        <p:nvPicPr>
          <p:cNvPr id="4" name="Picture 3">
            <a:extLst>
              <a:ext uri="{FF2B5EF4-FFF2-40B4-BE49-F238E27FC236}">
                <a16:creationId xmlns:a16="http://schemas.microsoft.com/office/drawing/2014/main" id="{D4E75118-824F-3495-2C28-61542B03F3B0}"/>
              </a:ext>
            </a:extLst>
          </p:cNvPr>
          <p:cNvPicPr>
            <a:picLocks noChangeAspect="1"/>
          </p:cNvPicPr>
          <p:nvPr/>
        </p:nvPicPr>
        <p:blipFill>
          <a:blip r:embed="rId2"/>
          <a:srcRect r="18281"/>
          <a:stretch/>
        </p:blipFill>
        <p:spPr>
          <a:xfrm>
            <a:off x="4726728" y="10"/>
            <a:ext cx="7472381" cy="6857990"/>
          </a:xfrm>
          <a:custGeom>
            <a:avLst/>
            <a:gdLst/>
            <a:ahLst/>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p:spPr>
      </p:pic>
    </p:spTree>
    <p:extLst>
      <p:ext uri="{BB962C8B-B14F-4D97-AF65-F5344CB8AC3E}">
        <p14:creationId xmlns:p14="http://schemas.microsoft.com/office/powerpoint/2010/main" val="870448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720C8A5-6B45-4E4F-BA80-8A14A9F5B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89ECBDA-51E6-4484-8F25-E777102F7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6749" y="720952"/>
            <a:ext cx="6959544" cy="5545704"/>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7ECC820-A968-3F07-4107-484F50484579}"/>
              </a:ext>
            </a:extLst>
          </p:cNvPr>
          <p:cNvSpPr>
            <a:spLocks noGrp="1"/>
          </p:cNvSpPr>
          <p:nvPr>
            <p:ph type="title"/>
          </p:nvPr>
        </p:nvSpPr>
        <p:spPr>
          <a:xfrm>
            <a:off x="8872365" y="211091"/>
            <a:ext cx="2633554" cy="535416"/>
          </a:xfrm>
          <a:solidFill>
            <a:schemeClr val="accent6">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b">
            <a:normAutofit fontScale="90000"/>
          </a:bodyPr>
          <a:lstStyle/>
          <a:p>
            <a:r>
              <a:rPr lang="en-US" sz="3600" b="1" dirty="0">
                <a:latin typeface="Arial" panose="020B0604020202020204" pitchFamily="34" charset="0"/>
                <a:cs typeface="Arial" panose="020B0604020202020204" pitchFamily="34" charset="0"/>
              </a:rPr>
              <a:t>Study Area</a:t>
            </a:r>
          </a:p>
        </p:txBody>
      </p:sp>
      <p:pic>
        <p:nvPicPr>
          <p:cNvPr id="4" name="Content Placeholder 3" descr="Aerial view of islands in the water&#10;&#10;AI-generated content may be incorrect.">
            <a:extLst>
              <a:ext uri="{FF2B5EF4-FFF2-40B4-BE49-F238E27FC236}">
                <a16:creationId xmlns:a16="http://schemas.microsoft.com/office/drawing/2014/main" id="{799A870D-5098-D8C6-80B8-9BFD337E27B5}"/>
              </a:ext>
            </a:extLst>
          </p:cNvPr>
          <p:cNvPicPr>
            <a:picLocks noChangeAspect="1"/>
          </p:cNvPicPr>
          <p:nvPr/>
        </p:nvPicPr>
        <p:blipFill>
          <a:blip r:embed="rId2"/>
          <a:stretch>
            <a:fillRect/>
          </a:stretch>
        </p:blipFill>
        <p:spPr>
          <a:xfrm>
            <a:off x="8275276" y="4063720"/>
            <a:ext cx="3581707" cy="2345273"/>
          </a:xfrm>
          <a:prstGeom prst="rect">
            <a:avLst/>
          </a:prstGeom>
          <a:ln>
            <a:noFill/>
          </a:ln>
          <a:effectLst>
            <a:outerShdw blurRad="292100" dist="139700" dir="2700000" algn="tl" rotWithShape="0">
              <a:srgbClr val="333333">
                <a:alpha val="65000"/>
              </a:srgbClr>
            </a:outerShdw>
          </a:effectLst>
        </p:spPr>
      </p:pic>
      <p:sp>
        <p:nvSpPr>
          <p:cNvPr id="16" name="Content Placeholder 7">
            <a:extLst>
              <a:ext uri="{FF2B5EF4-FFF2-40B4-BE49-F238E27FC236}">
                <a16:creationId xmlns:a16="http://schemas.microsoft.com/office/drawing/2014/main" id="{94172166-181F-07DC-8FF5-5EB9799070E4}"/>
              </a:ext>
            </a:extLst>
          </p:cNvPr>
          <p:cNvSpPr>
            <a:spLocks noGrp="1"/>
          </p:cNvSpPr>
          <p:nvPr>
            <p:ph idx="1"/>
          </p:nvPr>
        </p:nvSpPr>
        <p:spPr>
          <a:xfrm>
            <a:off x="8046005" y="1149455"/>
            <a:ext cx="4040250" cy="3080894"/>
          </a:xfrm>
        </p:spPr>
        <p:txBody>
          <a:bodyPr>
            <a:normAutofit fontScale="70000" lnSpcReduction="20000"/>
          </a:bodyPr>
          <a:lstStyle/>
          <a:p>
            <a:pPr algn="just">
              <a:buFont typeface="Wingdings" panose="05000000000000000000" pitchFamily="2" charset="2"/>
              <a:buChar char="§"/>
            </a:pPr>
            <a:r>
              <a:rPr lang="en-US" sz="2300" dirty="0">
                <a:latin typeface="Arial" panose="020B0604020202020204" pitchFamily="34" charset="0"/>
                <a:cs typeface="Arial" panose="020B0604020202020204" pitchFamily="34" charset="0"/>
              </a:rPr>
              <a:t>The Quabbin Reservoir Watershed Forest (46.62 sq km), located in central Massachusetts, is the state’s largest inland protected watershed, serving as the primary drinking water source for over 3 million people in the Greater Boston area.</a:t>
            </a:r>
          </a:p>
          <a:p>
            <a:pPr marL="0" indent="0" algn="just">
              <a:buNone/>
            </a:pPr>
            <a:r>
              <a:rPr lang="en-US" sz="2300" dirty="0">
                <a:latin typeface="Arial" panose="020B0604020202020204" pitchFamily="34" charset="0"/>
                <a:cs typeface="Arial" panose="020B0604020202020204" pitchFamily="34" charset="0"/>
              </a:rPr>
              <a:t> </a:t>
            </a:r>
          </a:p>
          <a:p>
            <a:pPr algn="just">
              <a:buFont typeface="Wingdings" panose="05000000000000000000" pitchFamily="2" charset="2"/>
              <a:buChar char="§"/>
            </a:pPr>
            <a:r>
              <a:rPr lang="en-US" sz="2300" dirty="0">
                <a:latin typeface="Arial" panose="020B0604020202020204" pitchFamily="34" charset="0"/>
                <a:cs typeface="Arial" panose="020B0604020202020204" pitchFamily="34" charset="0"/>
              </a:rPr>
              <a:t>Rich biodiversity and extensive forest cover that plays a vital role in ecosystem services and water quality protection (DCR, 2023).</a:t>
            </a:r>
          </a:p>
          <a:p>
            <a:endParaRPr lang="en-US" sz="20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9CA7D0E-AD8B-6138-48CF-A7397AF14E3C}"/>
              </a:ext>
            </a:extLst>
          </p:cNvPr>
          <p:cNvSpPr/>
          <p:nvPr/>
        </p:nvSpPr>
        <p:spPr>
          <a:xfrm flipV="1">
            <a:off x="4372304" y="5461852"/>
            <a:ext cx="64684" cy="82605"/>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9B0B422-AD04-C081-77FC-D7B9E7AD05C4}"/>
              </a:ext>
            </a:extLst>
          </p:cNvPr>
          <p:cNvPicPr>
            <a:picLocks noChangeAspect="1"/>
          </p:cNvPicPr>
          <p:nvPr/>
        </p:nvPicPr>
        <p:blipFill>
          <a:blip r:embed="rId3"/>
          <a:stretch>
            <a:fillRect/>
          </a:stretch>
        </p:blipFill>
        <p:spPr>
          <a:xfrm>
            <a:off x="149258" y="128875"/>
            <a:ext cx="7794050" cy="6498991"/>
          </a:xfrm>
          <a:prstGeom prst="rect">
            <a:avLst/>
          </a:prstGeom>
          <a:ln>
            <a:noFill/>
          </a:ln>
          <a:effectLst>
            <a:outerShdw blurRad="292100" dist="139700" dir="2700000" algn="tl" rotWithShape="0">
              <a:srgbClr val="333333">
                <a:alpha val="65000"/>
              </a:srgbClr>
            </a:outerShdw>
          </a:effectLst>
        </p:spPr>
      </p:pic>
      <p:cxnSp>
        <p:nvCxnSpPr>
          <p:cNvPr id="10" name="Straight Arrow Connector 9">
            <a:extLst>
              <a:ext uri="{FF2B5EF4-FFF2-40B4-BE49-F238E27FC236}">
                <a16:creationId xmlns:a16="http://schemas.microsoft.com/office/drawing/2014/main" id="{3F190184-422C-7299-A8E6-88C71F47FEC5}"/>
              </a:ext>
            </a:extLst>
          </p:cNvPr>
          <p:cNvCxnSpPr>
            <a:cxnSpLocks/>
          </p:cNvCxnSpPr>
          <p:nvPr/>
        </p:nvCxnSpPr>
        <p:spPr>
          <a:xfrm>
            <a:off x="4756107" y="4983173"/>
            <a:ext cx="3519169" cy="0"/>
          </a:xfrm>
          <a:prstGeom prst="straightConnector1">
            <a:avLst/>
          </a:prstGeom>
          <a:ln>
            <a:solidFill>
              <a:schemeClr val="accent1">
                <a:lumMod val="50000"/>
              </a:schemeClr>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6358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1D3AD3F-BF26-6A42-455B-2CB2167462A9}"/>
              </a:ext>
            </a:extLst>
          </p:cNvPr>
          <p:cNvSpPr>
            <a:spLocks noGrp="1"/>
          </p:cNvSpPr>
          <p:nvPr>
            <p:ph type="title"/>
          </p:nvPr>
        </p:nvSpPr>
        <p:spPr>
          <a:xfrm>
            <a:off x="395964" y="385236"/>
            <a:ext cx="2847974" cy="806714"/>
          </a:xfrm>
          <a:solidFill>
            <a:schemeClr val="accent6">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90000"/>
          </a:bodyPr>
          <a:lstStyle/>
          <a:p>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Objectives</a:t>
            </a:r>
            <a:br>
              <a:rPr lang="en-US"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0B85387-D62C-45D8-85FD-4DA9BB6DC9BC}"/>
              </a:ext>
            </a:extLst>
          </p:cNvPr>
          <p:cNvSpPr>
            <a:spLocks noGrp="1"/>
          </p:cNvSpPr>
          <p:nvPr>
            <p:ph idx="1"/>
          </p:nvPr>
        </p:nvSpPr>
        <p:spPr>
          <a:xfrm>
            <a:off x="325504" y="2006615"/>
            <a:ext cx="3888528" cy="3553581"/>
          </a:xfrm>
        </p:spPr>
        <p:txBody>
          <a:bodyPr>
            <a:normAutofit/>
          </a:bodyPr>
          <a:lstStyle/>
          <a:p>
            <a:pPr algn="just">
              <a:lnSpc>
                <a:spcPct val="90000"/>
              </a:lnSpc>
              <a:buFont typeface="Wingdings" panose="05000000000000000000" pitchFamily="2" charset="2"/>
              <a:buChar char="Ø"/>
            </a:pPr>
            <a:r>
              <a:rPr lang="en-US" sz="2000" dirty="0">
                <a:latin typeface="Arial" panose="020B0604020202020204" pitchFamily="34" charset="0"/>
                <a:cs typeface="Arial" panose="020B0604020202020204" pitchFamily="34" charset="0"/>
              </a:rPr>
              <a:t> To quantify and map forest loss and gain within the Quabbin Reservoir Watershed Forest from 2000 to 2023 using Global Forest Change data.</a:t>
            </a:r>
          </a:p>
          <a:p>
            <a:pPr algn="just">
              <a:lnSpc>
                <a:spcPct val="90000"/>
              </a:lnSpc>
            </a:pPr>
            <a:endParaRPr lang="en-US" sz="2000" dirty="0">
              <a:latin typeface="Arial" panose="020B0604020202020204" pitchFamily="34" charset="0"/>
              <a:cs typeface="Arial" panose="020B0604020202020204" pitchFamily="34" charset="0"/>
            </a:endParaRPr>
          </a:p>
          <a:p>
            <a:pPr algn="just">
              <a:lnSpc>
                <a:spcPct val="90000"/>
              </a:lnSpc>
              <a:buFont typeface="Wingdings" panose="05000000000000000000" pitchFamily="2" charset="2"/>
              <a:buChar char="Ø"/>
            </a:pPr>
            <a:r>
              <a:rPr lang="en-US" sz="2000" dirty="0">
                <a:latin typeface="Arial" panose="020B0604020202020204" pitchFamily="34" charset="0"/>
                <a:cs typeface="Arial" panose="020B0604020202020204" pitchFamily="34" charset="0"/>
              </a:rPr>
              <a:t> To detect spatial clusters and emerging hot spots of forest change.</a:t>
            </a:r>
          </a:p>
          <a:p>
            <a:pPr marL="0" indent="0">
              <a:lnSpc>
                <a:spcPct val="90000"/>
              </a:lnSpc>
              <a:buNone/>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42ECBC3-C91D-6DE6-2EF4-57431B3A9A8A}"/>
              </a:ext>
            </a:extLst>
          </p:cNvPr>
          <p:cNvPicPr>
            <a:picLocks noChangeAspect="1"/>
          </p:cNvPicPr>
          <p:nvPr/>
        </p:nvPicPr>
        <p:blipFill>
          <a:blip r:embed="rId2"/>
          <a:stretch>
            <a:fillRect/>
          </a:stretch>
        </p:blipFill>
        <p:spPr>
          <a:xfrm>
            <a:off x="6062388" y="191075"/>
            <a:ext cx="5962785" cy="6393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Arrow: Pentagon 6">
            <a:extLst>
              <a:ext uri="{FF2B5EF4-FFF2-40B4-BE49-F238E27FC236}">
                <a16:creationId xmlns:a16="http://schemas.microsoft.com/office/drawing/2014/main" id="{F0B324F5-96D7-EA37-C4CA-F48ED2A3A029}"/>
              </a:ext>
            </a:extLst>
          </p:cNvPr>
          <p:cNvSpPr/>
          <p:nvPr/>
        </p:nvSpPr>
        <p:spPr>
          <a:xfrm>
            <a:off x="325504" y="1577186"/>
            <a:ext cx="5701456" cy="4412440"/>
          </a:xfrm>
          <a:prstGeom prst="homePlat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0135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07416EC-1D31-459F-325E-7C03515205A6}"/>
              </a:ext>
            </a:extLst>
          </p:cNvPr>
          <p:cNvPicPr>
            <a:picLocks noChangeAspect="1"/>
          </p:cNvPicPr>
          <p:nvPr/>
        </p:nvPicPr>
        <p:blipFill>
          <a:blip r:embed="rId2"/>
          <a:srcRect t="2941" b="11832"/>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2" name="Title 1">
            <a:extLst>
              <a:ext uri="{FF2B5EF4-FFF2-40B4-BE49-F238E27FC236}">
                <a16:creationId xmlns:a16="http://schemas.microsoft.com/office/drawing/2014/main" id="{301E9651-6FFE-BAF4-0207-4F276ED8BC62}"/>
              </a:ext>
            </a:extLst>
          </p:cNvPr>
          <p:cNvSpPr>
            <a:spLocks noGrp="1"/>
          </p:cNvSpPr>
          <p:nvPr>
            <p:ph type="title"/>
          </p:nvPr>
        </p:nvSpPr>
        <p:spPr>
          <a:xfrm>
            <a:off x="6358921" y="3671887"/>
            <a:ext cx="4542441" cy="638097"/>
          </a:xfrm>
          <a:solidFill>
            <a:schemeClr val="accent6">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b">
            <a:normAutofit/>
          </a:bodyPr>
          <a:lstStyle/>
          <a:p>
            <a:r>
              <a:rPr lang="en-US" sz="3600" b="1" dirty="0">
                <a:latin typeface="Arial" panose="020B0604020202020204" pitchFamily="34" charset="0"/>
                <a:cs typeface="Arial" panose="020B0604020202020204" pitchFamily="34" charset="0"/>
              </a:rPr>
              <a:t>Research Question</a:t>
            </a:r>
          </a:p>
        </p:txBody>
      </p:sp>
      <p:sp>
        <p:nvSpPr>
          <p:cNvPr id="3" name="Content Placeholder 2">
            <a:extLst>
              <a:ext uri="{FF2B5EF4-FFF2-40B4-BE49-F238E27FC236}">
                <a16:creationId xmlns:a16="http://schemas.microsoft.com/office/drawing/2014/main" id="{3DA53EE5-B20B-4CC3-FB67-CB9DDB14FCE8}"/>
              </a:ext>
            </a:extLst>
          </p:cNvPr>
          <p:cNvSpPr>
            <a:spLocks noGrp="1"/>
          </p:cNvSpPr>
          <p:nvPr>
            <p:ph idx="1"/>
          </p:nvPr>
        </p:nvSpPr>
        <p:spPr>
          <a:xfrm>
            <a:off x="5529358" y="4517064"/>
            <a:ext cx="5941041" cy="1920557"/>
          </a:xfrm>
        </p:spPr>
        <p:txBody>
          <a:bodyPr>
            <a:normAutofit/>
          </a:bodyPr>
          <a:lstStyle/>
          <a:p>
            <a:pPr algn="just">
              <a:lnSpc>
                <a:spcPct val="90000"/>
              </a:lnSpc>
            </a:pPr>
            <a:endParaRPr lang="en-US" sz="1800" dirty="0">
              <a:latin typeface="Arial" panose="020B0604020202020204" pitchFamily="34" charset="0"/>
              <a:cs typeface="Arial" panose="020B0604020202020204" pitchFamily="34" charset="0"/>
            </a:endParaRPr>
          </a:p>
          <a:p>
            <a:pPr marL="0" indent="0" algn="just">
              <a:lnSpc>
                <a:spcPct val="90000"/>
              </a:lnSpc>
              <a:buNone/>
            </a:pPr>
            <a:r>
              <a:rPr lang="en-US" sz="1800" dirty="0">
                <a:latin typeface="Arial" panose="020B0604020202020204" pitchFamily="34" charset="0"/>
                <a:cs typeface="Arial" panose="020B0604020202020204" pitchFamily="34" charset="0"/>
              </a:rPr>
              <a:t>How have patterns of forest loss and gain changed spatially and temporally within the Quabbin Reservoir Watershed Forest over the last two decades, and where are the statistically significant clusters of change located?</a:t>
            </a:r>
          </a:p>
          <a:p>
            <a:pPr>
              <a:lnSpc>
                <a:spcPct val="90000"/>
              </a:lnSpc>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5366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0E90AD6-0225-3E2E-27C3-F0C2E9C2B171}"/>
              </a:ext>
            </a:extLst>
          </p:cNvPr>
          <p:cNvGraphicFramePr>
            <a:graphicFrameLocks noGrp="1"/>
          </p:cNvGraphicFramePr>
          <p:nvPr>
            <p:extLst>
              <p:ext uri="{D42A27DB-BD31-4B8C-83A1-F6EECF244321}">
                <p14:modId xmlns:p14="http://schemas.microsoft.com/office/powerpoint/2010/main" val="616403352"/>
              </p:ext>
            </p:extLst>
          </p:nvPr>
        </p:nvGraphicFramePr>
        <p:xfrm>
          <a:off x="739452" y="2316480"/>
          <a:ext cx="10408009" cy="1883416"/>
        </p:xfrm>
        <a:graphic>
          <a:graphicData uri="http://schemas.openxmlformats.org/drawingml/2006/table">
            <a:tbl>
              <a:tblPr firstRow="1" bandRow="1">
                <a:tableStyleId>{073A0DAA-6AF3-43AB-8588-CEC1D06C72B9}</a:tableStyleId>
              </a:tblPr>
              <a:tblGrid>
                <a:gridCol w="2345711">
                  <a:extLst>
                    <a:ext uri="{9D8B030D-6E8A-4147-A177-3AD203B41FA5}">
                      <a16:colId xmlns:a16="http://schemas.microsoft.com/office/drawing/2014/main" val="2726485546"/>
                    </a:ext>
                  </a:extLst>
                </a:gridCol>
                <a:gridCol w="1939462">
                  <a:extLst>
                    <a:ext uri="{9D8B030D-6E8A-4147-A177-3AD203B41FA5}">
                      <a16:colId xmlns:a16="http://schemas.microsoft.com/office/drawing/2014/main" val="1241216071"/>
                    </a:ext>
                  </a:extLst>
                </a:gridCol>
                <a:gridCol w="2095366">
                  <a:extLst>
                    <a:ext uri="{9D8B030D-6E8A-4147-A177-3AD203B41FA5}">
                      <a16:colId xmlns:a16="http://schemas.microsoft.com/office/drawing/2014/main" val="4228702999"/>
                    </a:ext>
                  </a:extLst>
                </a:gridCol>
                <a:gridCol w="1879403">
                  <a:extLst>
                    <a:ext uri="{9D8B030D-6E8A-4147-A177-3AD203B41FA5}">
                      <a16:colId xmlns:a16="http://schemas.microsoft.com/office/drawing/2014/main" val="1314458086"/>
                    </a:ext>
                  </a:extLst>
                </a:gridCol>
                <a:gridCol w="2148067">
                  <a:extLst>
                    <a:ext uri="{9D8B030D-6E8A-4147-A177-3AD203B41FA5}">
                      <a16:colId xmlns:a16="http://schemas.microsoft.com/office/drawing/2014/main" val="585577824"/>
                    </a:ext>
                  </a:extLst>
                </a:gridCol>
              </a:tblGrid>
              <a:tr h="481336">
                <a:tc>
                  <a:txBody>
                    <a:bodyPr/>
                    <a:lstStyle/>
                    <a:p>
                      <a:r>
                        <a:rPr lang="en-US" sz="1600" dirty="0">
                          <a:latin typeface="Arial" panose="020B0604020202020204" pitchFamily="34" charset="0"/>
                          <a:cs typeface="Arial" panose="020B0604020202020204" pitchFamily="34" charset="0"/>
                        </a:rPr>
                        <a:t>Dataset</a:t>
                      </a:r>
                    </a:p>
                  </a:txBody>
                  <a:tcPr/>
                </a:tc>
                <a:tc>
                  <a:txBody>
                    <a:bodyPr/>
                    <a:lstStyle/>
                    <a:p>
                      <a:r>
                        <a:rPr lang="en-US" sz="1600" dirty="0">
                          <a:latin typeface="Arial" panose="020B0604020202020204" pitchFamily="34" charset="0"/>
                          <a:cs typeface="Arial" panose="020B0604020202020204" pitchFamily="34" charset="0"/>
                        </a:rPr>
                        <a:t>Source</a:t>
                      </a:r>
                    </a:p>
                  </a:txBody>
                  <a:tcPr/>
                </a:tc>
                <a:tc>
                  <a:txBody>
                    <a:bodyPr/>
                    <a:lstStyle/>
                    <a:p>
                      <a:r>
                        <a:rPr lang="en-US" sz="1600" dirty="0">
                          <a:latin typeface="Arial" panose="020B0604020202020204" pitchFamily="34" charset="0"/>
                          <a:cs typeface="Arial" panose="020B0604020202020204" pitchFamily="34" charset="0"/>
                        </a:rPr>
                        <a:t>Resolution / Scale</a:t>
                      </a:r>
                    </a:p>
                  </a:txBody>
                  <a:tcPr/>
                </a:tc>
                <a:tc>
                  <a:txBody>
                    <a:bodyPr/>
                    <a:lstStyle/>
                    <a:p>
                      <a:r>
                        <a:rPr lang="en-US" sz="1600" dirty="0">
                          <a:latin typeface="Arial" panose="020B0604020202020204" pitchFamily="34" charset="0"/>
                          <a:cs typeface="Arial" panose="020B0604020202020204" pitchFamily="34" charset="0"/>
                        </a:rPr>
                        <a:t>Time Period</a:t>
                      </a:r>
                    </a:p>
                  </a:txBody>
                  <a:tcPr/>
                </a:tc>
                <a:tc>
                  <a:txBody>
                    <a:bodyPr/>
                    <a:lstStyle/>
                    <a:p>
                      <a:r>
                        <a:rPr lang="en-US" sz="1600" dirty="0">
                          <a:latin typeface="Arial" panose="020B0604020202020204" pitchFamily="34" charset="0"/>
                          <a:cs typeface="Arial" panose="020B0604020202020204" pitchFamily="34" charset="0"/>
                        </a:rPr>
                        <a:t>Purpose</a:t>
                      </a:r>
                    </a:p>
                  </a:txBody>
                  <a:tcPr/>
                </a:tc>
                <a:extLst>
                  <a:ext uri="{0D108BD9-81ED-4DB2-BD59-A6C34878D82A}">
                    <a16:rowId xmlns:a16="http://schemas.microsoft.com/office/drawing/2014/main" val="4023698952"/>
                  </a:ext>
                </a:extLst>
              </a:tr>
              <a:tr h="481336">
                <a:tc>
                  <a:txBody>
                    <a:bodyPr/>
                    <a:lstStyle/>
                    <a:p>
                      <a:r>
                        <a:rPr lang="en-US" sz="1600" dirty="0">
                          <a:latin typeface="Arial" panose="020B0604020202020204" pitchFamily="34" charset="0"/>
                          <a:cs typeface="Arial" panose="020B0604020202020204" pitchFamily="34" charset="0"/>
                        </a:rPr>
                        <a:t>Global Forest Change </a:t>
                      </a:r>
                    </a:p>
                  </a:txBody>
                  <a:tcPr/>
                </a:tc>
                <a:tc>
                  <a:txBody>
                    <a:bodyPr/>
                    <a:lstStyle/>
                    <a:p>
                      <a:r>
                        <a:rPr lang="en-US" sz="1600" dirty="0">
                          <a:latin typeface="Arial" panose="020B0604020202020204" pitchFamily="34" charset="0"/>
                          <a:cs typeface="Arial" panose="020B0604020202020204" pitchFamily="34" charset="0"/>
                        </a:rPr>
                        <a:t>Hansen et al., 2013; GLAD Lab, UMD</a:t>
                      </a:r>
                    </a:p>
                  </a:txBody>
                  <a:tcPr/>
                </a:tc>
                <a:tc>
                  <a:txBody>
                    <a:bodyPr/>
                    <a:lstStyle/>
                    <a:p>
                      <a:r>
                        <a:rPr lang="en-US" sz="1600" dirty="0">
                          <a:latin typeface="Arial" panose="020B0604020202020204" pitchFamily="34" charset="0"/>
                          <a:cs typeface="Arial" panose="020B0604020202020204" pitchFamily="34" charset="0"/>
                        </a:rPr>
                        <a:t>Raster (30 meters)</a:t>
                      </a:r>
                    </a:p>
                  </a:txBody>
                  <a:tcPr/>
                </a:tc>
                <a:tc>
                  <a:txBody>
                    <a:bodyPr/>
                    <a:lstStyle/>
                    <a:p>
                      <a:r>
                        <a:rPr lang="en-US" sz="1600" dirty="0">
                          <a:latin typeface="Arial" panose="020B0604020202020204" pitchFamily="34" charset="0"/>
                          <a:cs typeface="Arial" panose="020B0604020202020204" pitchFamily="34" charset="0"/>
                        </a:rPr>
                        <a:t>2000–2023 for loss and 2000-2012 for gain</a:t>
                      </a:r>
                    </a:p>
                  </a:txBody>
                  <a:tcPr/>
                </a:tc>
                <a:tc>
                  <a:txBody>
                    <a:bodyPr/>
                    <a:lstStyle/>
                    <a:p>
                      <a:r>
                        <a:rPr lang="en-US" sz="1600" dirty="0">
                          <a:latin typeface="Arial" panose="020B0604020202020204" pitchFamily="34" charset="0"/>
                          <a:cs typeface="Arial" panose="020B0604020202020204" pitchFamily="34" charset="0"/>
                        </a:rPr>
                        <a:t>Forest loss/gain trend analysis</a:t>
                      </a:r>
                    </a:p>
                  </a:txBody>
                  <a:tcPr/>
                </a:tc>
                <a:extLst>
                  <a:ext uri="{0D108BD9-81ED-4DB2-BD59-A6C34878D82A}">
                    <a16:rowId xmlns:a16="http://schemas.microsoft.com/office/drawing/2014/main" val="1740108924"/>
                  </a:ext>
                </a:extLst>
              </a:tr>
              <a:tr h="481336">
                <a:tc>
                  <a:txBody>
                    <a:bodyPr/>
                    <a:lstStyle/>
                    <a:p>
                      <a:r>
                        <a:rPr lang="en-US" sz="1600" dirty="0">
                          <a:latin typeface="Arial" panose="020B0604020202020204" pitchFamily="34" charset="0"/>
                          <a:cs typeface="Arial" panose="020B0604020202020204" pitchFamily="34" charset="0"/>
                        </a:rPr>
                        <a:t>Quabbin Watershed Boundary</a:t>
                      </a:r>
                    </a:p>
                  </a:txBody>
                  <a:tcPr/>
                </a:tc>
                <a:tc>
                  <a:txBody>
                    <a:bodyPr/>
                    <a:lstStyle/>
                    <a:p>
                      <a:r>
                        <a:rPr lang="en-US" sz="1600" dirty="0" err="1">
                          <a:latin typeface="Arial" panose="020B0604020202020204" pitchFamily="34" charset="0"/>
                          <a:cs typeface="Arial" panose="020B0604020202020204" pitchFamily="34" charset="0"/>
                        </a:rPr>
                        <a:t>MassGIS</a:t>
                      </a:r>
                      <a:r>
                        <a:rPr lang="en-US" sz="1600" dirty="0">
                          <a:latin typeface="Arial" panose="020B0604020202020204" pitchFamily="34" charset="0"/>
                          <a:cs typeface="Arial" panose="020B0604020202020204" pitchFamily="34" charset="0"/>
                        </a:rPr>
                        <a:t> (Open Space)</a:t>
                      </a:r>
                    </a:p>
                  </a:txBody>
                  <a:tcPr/>
                </a:tc>
                <a:tc>
                  <a:txBody>
                    <a:bodyPr/>
                    <a:lstStyle/>
                    <a:p>
                      <a:r>
                        <a:rPr lang="en-US" sz="1600" dirty="0">
                          <a:latin typeface="Arial" panose="020B0604020202020204" pitchFamily="34" charset="0"/>
                          <a:cs typeface="Arial" panose="020B0604020202020204" pitchFamily="34" charset="0"/>
                        </a:rPr>
                        <a:t>Vector (shapefile)</a:t>
                      </a:r>
                    </a:p>
                  </a:txBody>
                  <a:tcPr/>
                </a:tc>
                <a:tc>
                  <a:txBody>
                    <a:bodyPr/>
                    <a:lstStyle/>
                    <a:p>
                      <a:r>
                        <a:rPr lang="en-US" sz="1600" dirty="0">
                          <a:latin typeface="Arial" panose="020B0604020202020204" pitchFamily="34" charset="0"/>
                          <a:cs typeface="Arial" panose="020B0604020202020204" pitchFamily="34" charset="0"/>
                        </a:rPr>
                        <a:t>2023</a:t>
                      </a:r>
                    </a:p>
                  </a:txBody>
                  <a:tcPr/>
                </a:tc>
                <a:tc>
                  <a:txBody>
                    <a:bodyPr/>
                    <a:lstStyle/>
                    <a:p>
                      <a:r>
                        <a:rPr lang="en-US" sz="1600" dirty="0">
                          <a:latin typeface="Arial" panose="020B0604020202020204" pitchFamily="34" charset="0"/>
                          <a:cs typeface="Arial" panose="020B0604020202020204" pitchFamily="34" charset="0"/>
                        </a:rPr>
                        <a:t>Study area boundary delineation</a:t>
                      </a:r>
                    </a:p>
                  </a:txBody>
                  <a:tcPr/>
                </a:tc>
                <a:extLst>
                  <a:ext uri="{0D108BD9-81ED-4DB2-BD59-A6C34878D82A}">
                    <a16:rowId xmlns:a16="http://schemas.microsoft.com/office/drawing/2014/main" val="2663188568"/>
                  </a:ext>
                </a:extLst>
              </a:tr>
            </a:tbl>
          </a:graphicData>
        </a:graphic>
      </p:graphicFrame>
      <p:sp>
        <p:nvSpPr>
          <p:cNvPr id="6" name="Title 5">
            <a:extLst>
              <a:ext uri="{FF2B5EF4-FFF2-40B4-BE49-F238E27FC236}">
                <a16:creationId xmlns:a16="http://schemas.microsoft.com/office/drawing/2014/main" id="{9B3E46E5-101E-4D1D-D76B-EE2C6F2322D6}"/>
              </a:ext>
            </a:extLst>
          </p:cNvPr>
          <p:cNvSpPr>
            <a:spLocks noGrp="1"/>
          </p:cNvSpPr>
          <p:nvPr>
            <p:ph type="title"/>
          </p:nvPr>
        </p:nvSpPr>
        <p:spPr>
          <a:xfrm>
            <a:off x="591621" y="532498"/>
            <a:ext cx="10515600" cy="957255"/>
          </a:xfrm>
        </p:spPr>
        <p:txBody>
          <a:bodyPr>
            <a:normAutofit/>
          </a:bodyPr>
          <a:lstStyle/>
          <a:p>
            <a:r>
              <a:rPr lang="en-US" sz="3200" b="1" dirty="0">
                <a:latin typeface="Arial" panose="020B0604020202020204" pitchFamily="34" charset="0"/>
                <a:cs typeface="Arial" panose="020B0604020202020204" pitchFamily="34" charset="0"/>
              </a:rPr>
              <a:t>Data used </a:t>
            </a:r>
          </a:p>
        </p:txBody>
      </p:sp>
    </p:spTree>
    <p:extLst>
      <p:ext uri="{BB962C8B-B14F-4D97-AF65-F5344CB8AC3E}">
        <p14:creationId xmlns:p14="http://schemas.microsoft.com/office/powerpoint/2010/main" val="1662830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8A7C0-B1B3-D94A-203E-F9159D98158C}"/>
              </a:ext>
            </a:extLst>
          </p:cNvPr>
          <p:cNvSpPr>
            <a:spLocks noGrp="1"/>
          </p:cNvSpPr>
          <p:nvPr>
            <p:ph type="title"/>
          </p:nvPr>
        </p:nvSpPr>
        <p:spPr>
          <a:xfrm>
            <a:off x="324492" y="5530"/>
            <a:ext cx="10515600" cy="816403"/>
          </a:xfrm>
        </p:spPr>
        <p:txBody>
          <a:bodyPr>
            <a:normAutofit/>
          </a:bodyPr>
          <a:lstStyle/>
          <a:p>
            <a:r>
              <a:rPr lang="en-US" sz="3200" b="1" dirty="0">
                <a:latin typeface="Arial" panose="020B0604020202020204" pitchFamily="34" charset="0"/>
                <a:cs typeface="Arial" panose="020B0604020202020204" pitchFamily="34" charset="0"/>
              </a:rPr>
              <a:t> Workflow</a:t>
            </a:r>
          </a:p>
        </p:txBody>
      </p:sp>
      <p:pic>
        <p:nvPicPr>
          <p:cNvPr id="4" name="Picture 3">
            <a:extLst>
              <a:ext uri="{FF2B5EF4-FFF2-40B4-BE49-F238E27FC236}">
                <a16:creationId xmlns:a16="http://schemas.microsoft.com/office/drawing/2014/main" id="{3F933084-B271-2DC2-52AB-B30F502F9EE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6829" y="658759"/>
            <a:ext cx="10618341" cy="5972816"/>
          </a:xfrm>
          <a:prstGeom prst="rect">
            <a:avLst/>
          </a:prstGeom>
        </p:spPr>
      </p:pic>
    </p:spTree>
    <p:extLst>
      <p:ext uri="{BB962C8B-B14F-4D97-AF65-F5344CB8AC3E}">
        <p14:creationId xmlns:p14="http://schemas.microsoft.com/office/powerpoint/2010/main" val="83387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D8F59-AC19-69F0-BA86-CF086E4F4F55}"/>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 </a:t>
            </a:r>
          </a:p>
        </p:txBody>
      </p:sp>
    </p:spTree>
    <p:extLst>
      <p:ext uri="{BB962C8B-B14F-4D97-AF65-F5344CB8AC3E}">
        <p14:creationId xmlns:p14="http://schemas.microsoft.com/office/powerpoint/2010/main" val="2900006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62EB6C-A222-BB05-F266-9352A8AB514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984D33C-1189-2704-510D-5F2D1EABB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67EB8E42-10FC-8DB0-6E83-36608E518F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D5CA67B-55DC-E466-3A09-9FE7E9303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6749" y="720952"/>
            <a:ext cx="6959544" cy="5545704"/>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E8CD38A2-A679-FFDE-BAF0-B4F71B430354}"/>
              </a:ext>
            </a:extLst>
          </p:cNvPr>
          <p:cNvSpPr txBox="1"/>
          <p:nvPr/>
        </p:nvSpPr>
        <p:spPr>
          <a:xfrm>
            <a:off x="5695001" y="820255"/>
            <a:ext cx="5920946" cy="954107"/>
          </a:xfrm>
          <a:prstGeom prst="rect">
            <a:avLst/>
          </a:prstGeom>
          <a:noFill/>
        </p:spPr>
        <p:txBody>
          <a:bodyPr wrap="square">
            <a:spAutoFit/>
          </a:bodyPr>
          <a:lstStyle/>
          <a:p>
            <a:pPr algn="ctr"/>
            <a:r>
              <a:rPr lang="en-US" sz="2800" b="1" dirty="0">
                <a:latin typeface="Arial" panose="020B0604020202020204" pitchFamily="34" charset="0"/>
                <a:cs typeface="Arial" panose="020B0604020202020204" pitchFamily="34" charset="0"/>
              </a:rPr>
              <a:t>Optimized Hot Spot Analysis of Forest Loss</a:t>
            </a:r>
          </a:p>
        </p:txBody>
      </p:sp>
      <p:pic>
        <p:nvPicPr>
          <p:cNvPr id="3" name="Picture 2">
            <a:extLst>
              <a:ext uri="{FF2B5EF4-FFF2-40B4-BE49-F238E27FC236}">
                <a16:creationId xmlns:a16="http://schemas.microsoft.com/office/drawing/2014/main" id="{1A739447-78A7-64D6-4760-999DC6D2E894}"/>
              </a:ext>
            </a:extLst>
          </p:cNvPr>
          <p:cNvPicPr>
            <a:picLocks noChangeAspect="1"/>
          </p:cNvPicPr>
          <p:nvPr/>
        </p:nvPicPr>
        <p:blipFill>
          <a:blip r:embed="rId2"/>
          <a:stretch>
            <a:fillRect/>
          </a:stretch>
        </p:blipFill>
        <p:spPr>
          <a:xfrm>
            <a:off x="142825" y="209637"/>
            <a:ext cx="5220285" cy="6438726"/>
          </a:xfrm>
          <a:prstGeom prst="rect">
            <a:avLst/>
          </a:prstGeom>
          <a:ln>
            <a:noFill/>
          </a:ln>
          <a:effectLst>
            <a:outerShdw blurRad="292100" dist="139700" dir="2700000" algn="tl" rotWithShape="0">
              <a:srgbClr val="333333">
                <a:alpha val="65000"/>
              </a:srgbClr>
            </a:outerShdw>
          </a:effectLst>
        </p:spPr>
      </p:pic>
      <p:sp>
        <p:nvSpPr>
          <p:cNvPr id="4" name="Content Placeholder 3">
            <a:extLst>
              <a:ext uri="{FF2B5EF4-FFF2-40B4-BE49-F238E27FC236}">
                <a16:creationId xmlns:a16="http://schemas.microsoft.com/office/drawing/2014/main" id="{EBE29C0D-69E7-C7B9-673D-0CC46740568F}"/>
              </a:ext>
            </a:extLst>
          </p:cNvPr>
          <p:cNvSpPr>
            <a:spLocks noGrp="1"/>
          </p:cNvSpPr>
          <p:nvPr>
            <p:ph idx="1"/>
          </p:nvPr>
        </p:nvSpPr>
        <p:spPr>
          <a:xfrm>
            <a:off x="5442189" y="2349715"/>
            <a:ext cx="6606986" cy="4574055"/>
          </a:xfrm>
        </p:spPr>
        <p:txBody>
          <a:bodyPr>
            <a:normAutofit/>
          </a:bodyPr>
          <a:lstStyle/>
          <a:p>
            <a:pPr algn="just"/>
            <a:r>
              <a:rPr lang="en-US" sz="2400" b="0" dirty="0">
                <a:solidFill>
                  <a:schemeClr val="tx1"/>
                </a:solidFill>
                <a:effectLst/>
                <a:latin typeface="Arial" panose="020B0604020202020204" pitchFamily="34" charset="0"/>
                <a:cs typeface="Arial" panose="020B0604020202020204" pitchFamily="34" charset="0"/>
              </a:rPr>
              <a:t>Most hot spots are concentrated in the central, northeastern and southern portions, suggesting these areas have experienced intensive and spatially clustered deforestation over the 23-year period.</a:t>
            </a:r>
          </a:p>
          <a:p>
            <a:pPr algn="just"/>
            <a:r>
              <a:rPr lang="en-US" sz="2400" b="0" dirty="0">
                <a:solidFill>
                  <a:schemeClr val="tx1"/>
                </a:solidFill>
                <a:latin typeface="Arial" panose="020B0604020202020204" pitchFamily="34" charset="0"/>
                <a:cs typeface="Arial" panose="020B0604020202020204" pitchFamily="34" charset="0"/>
              </a:rPr>
              <a:t>No cold spots were identified, indicating a general trend of either active loss or neutral change across the watershed.</a:t>
            </a:r>
          </a:p>
          <a:p>
            <a:pPr algn="just"/>
            <a:endParaRPr lang="en-US" sz="2400" dirty="0"/>
          </a:p>
        </p:txBody>
      </p:sp>
    </p:spTree>
    <p:extLst>
      <p:ext uri="{BB962C8B-B14F-4D97-AF65-F5344CB8AC3E}">
        <p14:creationId xmlns:p14="http://schemas.microsoft.com/office/powerpoint/2010/main" val="1826205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720C8A5-6B45-4E4F-BA80-8A14A9F5B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89ECBDA-51E6-4484-8F25-E777102F7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6749" y="720952"/>
            <a:ext cx="6959544" cy="5545704"/>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AC5DF1-3AE0-F1D7-7D14-A4DCE429A95A}"/>
              </a:ext>
            </a:extLst>
          </p:cNvPr>
          <p:cNvSpPr>
            <a:spLocks noGrp="1"/>
          </p:cNvSpPr>
          <p:nvPr>
            <p:ph type="title"/>
          </p:nvPr>
        </p:nvSpPr>
        <p:spPr>
          <a:xfrm>
            <a:off x="5669616" y="1175467"/>
            <a:ext cx="6161459" cy="781793"/>
          </a:xfrm>
        </p:spPr>
        <p:txBody>
          <a:bodyPr anchor="b">
            <a:noAutofit/>
          </a:bodyPr>
          <a:lstStyle/>
          <a:p>
            <a:pPr algn="ctr"/>
            <a:r>
              <a:rPr lang="en-US" sz="2400" b="1" dirty="0">
                <a:latin typeface="Arial" panose="020B0604020202020204" pitchFamily="34" charset="0"/>
                <a:cs typeface="Arial" panose="020B0604020202020204" pitchFamily="34" charset="0"/>
              </a:rPr>
              <a:t>Visualize Space time Cube of Forest Loss</a:t>
            </a:r>
          </a:p>
        </p:txBody>
      </p:sp>
      <p:sp>
        <p:nvSpPr>
          <p:cNvPr id="3" name="Content Placeholder 2">
            <a:extLst>
              <a:ext uri="{FF2B5EF4-FFF2-40B4-BE49-F238E27FC236}">
                <a16:creationId xmlns:a16="http://schemas.microsoft.com/office/drawing/2014/main" id="{0A85AFAE-403B-7DC7-EC8E-7632773A23B4}"/>
              </a:ext>
            </a:extLst>
          </p:cNvPr>
          <p:cNvSpPr>
            <a:spLocks noGrp="1"/>
          </p:cNvSpPr>
          <p:nvPr>
            <p:ph idx="1"/>
          </p:nvPr>
        </p:nvSpPr>
        <p:spPr>
          <a:xfrm>
            <a:off x="5407667" y="2568572"/>
            <a:ext cx="6594956" cy="3568476"/>
          </a:xfrm>
        </p:spPr>
        <p:txBody>
          <a:bodyPr>
            <a:normAutofit/>
          </a:bodyPr>
          <a:lstStyle/>
          <a:p>
            <a:pPr algn="just"/>
            <a:r>
              <a:rPr lang="en-US" sz="2000" dirty="0">
                <a:latin typeface="Arial" panose="020B0604020202020204" pitchFamily="34" charset="0"/>
                <a:cs typeface="Arial" panose="020B0604020202020204" pitchFamily="34" charset="0"/>
              </a:rPr>
              <a:t>Upward Trends (Purple Shades) indicate areas where forest loss is increasing over time, with confidence levels ranging from 90% to 99%. </a:t>
            </a:r>
          </a:p>
          <a:p>
            <a:pPr algn="just"/>
            <a:r>
              <a:rPr lang="en-US" sz="2000" dirty="0">
                <a:latin typeface="Arial" panose="020B0604020202020204" pitchFamily="34" charset="0"/>
                <a:cs typeface="Arial" panose="020B0604020202020204" pitchFamily="34" charset="0"/>
              </a:rPr>
              <a:t>Downward Trends (Green Shades) Highlight areas where forest loss is decreasing.</a:t>
            </a:r>
          </a:p>
          <a:p>
            <a:pPr algn="just"/>
            <a:r>
              <a:rPr lang="en-US" sz="2000" dirty="0">
                <a:latin typeface="Arial" panose="020B0604020202020204" pitchFamily="34" charset="0"/>
                <a:cs typeface="Arial" panose="020B0604020202020204" pitchFamily="34" charset="0"/>
              </a:rPr>
              <a:t>Forest loss is not uniformly distributed but concentrated in select areas, particularly in the central, northeastern and some part of southern zones of the watershed. </a:t>
            </a:r>
          </a:p>
        </p:txBody>
      </p:sp>
      <p:pic>
        <p:nvPicPr>
          <p:cNvPr id="4" name="Picture 3">
            <a:extLst>
              <a:ext uri="{FF2B5EF4-FFF2-40B4-BE49-F238E27FC236}">
                <a16:creationId xmlns:a16="http://schemas.microsoft.com/office/drawing/2014/main" id="{1AC43B72-E527-F223-F25C-941413C606FB}"/>
              </a:ext>
            </a:extLst>
          </p:cNvPr>
          <p:cNvPicPr>
            <a:picLocks noChangeAspect="1"/>
          </p:cNvPicPr>
          <p:nvPr/>
        </p:nvPicPr>
        <p:blipFill>
          <a:blip r:embed="rId2"/>
          <a:stretch>
            <a:fillRect/>
          </a:stretch>
        </p:blipFill>
        <p:spPr>
          <a:xfrm>
            <a:off x="142652" y="184563"/>
            <a:ext cx="5169087" cy="6488873"/>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54400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20C8A5-6B45-4E4F-BA80-8A14A9F5B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89ECBDA-51E6-4484-8F25-E777102F7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6749" y="720952"/>
            <a:ext cx="6959544" cy="5545704"/>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72E8AF-638E-1BB4-A4D9-33076F8EF27B}"/>
              </a:ext>
            </a:extLst>
          </p:cNvPr>
          <p:cNvSpPr>
            <a:spLocks noGrp="1"/>
          </p:cNvSpPr>
          <p:nvPr>
            <p:ph type="title"/>
          </p:nvPr>
        </p:nvSpPr>
        <p:spPr>
          <a:xfrm>
            <a:off x="6006016" y="209900"/>
            <a:ext cx="5130031" cy="1296058"/>
          </a:xfrm>
        </p:spPr>
        <p:txBody>
          <a:bodyPr anchor="b">
            <a:noAutofit/>
          </a:bodyPr>
          <a:lstStyle/>
          <a:p>
            <a:br>
              <a:rPr lang="en-US" sz="1800" b="1" dirty="0">
                <a:latin typeface="Arial" panose="020B0604020202020204" pitchFamily="34" charset="0"/>
                <a:cs typeface="Arial" panose="020B0604020202020204" pitchFamily="34" charset="0"/>
              </a:rPr>
            </a:br>
            <a:br>
              <a:rPr lang="en-US" sz="1800" b="1"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8FC86C22-5985-E24F-C4EA-FDEAD3A0853B}"/>
              </a:ext>
            </a:extLst>
          </p:cNvPr>
          <p:cNvSpPr>
            <a:spLocks noGrp="1"/>
          </p:cNvSpPr>
          <p:nvPr>
            <p:ph idx="1"/>
          </p:nvPr>
        </p:nvSpPr>
        <p:spPr>
          <a:xfrm>
            <a:off x="5458681" y="1505958"/>
            <a:ext cx="6503327" cy="4857282"/>
          </a:xfrm>
        </p:spPr>
        <p:txBody>
          <a:bodyPr>
            <a:noAutofit/>
          </a:bodyPr>
          <a:lstStyle/>
          <a:p>
            <a:pPr algn="just"/>
            <a:r>
              <a:rPr lang="en-US" sz="1800" b="1" dirty="0">
                <a:latin typeface="Arial" panose="020B0604020202020204" pitchFamily="34" charset="0"/>
                <a:cs typeface="Arial" panose="020B0604020202020204" pitchFamily="34" charset="0"/>
              </a:rPr>
              <a:t>New Hot Spots (27) point to northern areas </a:t>
            </a:r>
            <a:r>
              <a:rPr lang="en-US" sz="1800" dirty="0">
                <a:latin typeface="Arial" panose="020B0604020202020204" pitchFamily="34" charset="0"/>
                <a:cs typeface="Arial" panose="020B0604020202020204" pitchFamily="34" charset="0"/>
              </a:rPr>
              <a:t>where forest loss has only recently become significant, signaling emerging deforestation threats.</a:t>
            </a:r>
          </a:p>
          <a:p>
            <a:pPr algn="just"/>
            <a:r>
              <a:rPr lang="en-US" sz="1800" b="1" dirty="0">
                <a:latin typeface="Arial" panose="020B0604020202020204" pitchFamily="34" charset="0"/>
                <a:cs typeface="Arial" panose="020B0604020202020204" pitchFamily="34" charset="0"/>
              </a:rPr>
              <a:t>Consecutive Hot Spots (15) in the central zone </a:t>
            </a:r>
            <a:r>
              <a:rPr lang="en-US" sz="1800" dirty="0">
                <a:latin typeface="Arial" panose="020B0604020202020204" pitchFamily="34" charset="0"/>
                <a:cs typeface="Arial" panose="020B0604020202020204" pitchFamily="34" charset="0"/>
              </a:rPr>
              <a:t>indicate areas of sustained and escalating forest loss in recent years.</a:t>
            </a:r>
          </a:p>
          <a:p>
            <a:pPr algn="just"/>
            <a:r>
              <a:rPr lang="en-US" sz="1800" b="1" dirty="0">
                <a:latin typeface="Arial" panose="020B0604020202020204" pitchFamily="34" charset="0"/>
                <a:cs typeface="Arial" panose="020B0604020202020204" pitchFamily="34" charset="0"/>
              </a:rPr>
              <a:t>Sporadic Hot Spots (47) </a:t>
            </a:r>
            <a:r>
              <a:rPr lang="en-US" sz="1800" dirty="0">
                <a:latin typeface="Arial" panose="020B0604020202020204" pitchFamily="34" charset="0"/>
                <a:cs typeface="Arial" panose="020B0604020202020204" pitchFamily="34" charset="0"/>
              </a:rPr>
              <a:t>highlight locations of intermittent forest disturbance.</a:t>
            </a:r>
          </a:p>
          <a:p>
            <a:pPr algn="just"/>
            <a:r>
              <a:rPr lang="en-US" sz="1800" dirty="0">
                <a:effectLst/>
                <a:latin typeface="Arial" panose="020B0604020202020204" pitchFamily="34" charset="0"/>
                <a:ea typeface="Aptos" panose="020B0004020202020204" pitchFamily="34" charset="0"/>
                <a:cs typeface="Arial" panose="020B0604020202020204" pitchFamily="34" charset="0"/>
              </a:rPr>
              <a:t>The analysis reveals emerging and clustered hot spots of forest loss, particularly in the northern and few in the central and  southern sections of the watershed. </a:t>
            </a:r>
          </a:p>
          <a:p>
            <a:pPr marL="285750" indent="-285750" algn="just">
              <a:buFont typeface="Arial" panose="020B0604020202020204" pitchFamily="34" charset="0"/>
              <a:buChar char="•"/>
            </a:pPr>
            <a:r>
              <a:rPr lang="en-US" sz="1800" dirty="0">
                <a:latin typeface="Arial" panose="020B0604020202020204" pitchFamily="34" charset="0"/>
                <a:cs typeface="Arial" panose="020B0604020202020204" pitchFamily="34" charset="0"/>
              </a:rPr>
              <a:t>No cold spots detected. This emphasizes a </a:t>
            </a:r>
            <a:r>
              <a:rPr lang="en-US" sz="1800" b="1" dirty="0">
                <a:latin typeface="Arial" panose="020B0604020202020204" pitchFamily="34" charset="0"/>
                <a:cs typeface="Arial" panose="020B0604020202020204" pitchFamily="34" charset="0"/>
              </a:rPr>
              <a:t>unidirectional trend of forest degradation</a:t>
            </a:r>
            <a:r>
              <a:rPr lang="en-US" sz="1800" dirty="0">
                <a:latin typeface="Arial" panose="020B0604020202020204" pitchFamily="34" charset="0"/>
                <a:cs typeface="Arial" panose="020B0604020202020204" pitchFamily="34" charset="0"/>
              </a:rPr>
              <a:t> rather than a dynamic of loss and recovery.</a:t>
            </a:r>
          </a:p>
          <a:p>
            <a:pPr marL="0" indent="0">
              <a:buNone/>
            </a:pPr>
            <a:endParaRPr lang="en-US" sz="1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A27F396-625E-2D9E-DC33-BAEE270EFF5F}"/>
              </a:ext>
            </a:extLst>
          </p:cNvPr>
          <p:cNvSpPr txBox="1"/>
          <p:nvPr/>
        </p:nvSpPr>
        <p:spPr>
          <a:xfrm>
            <a:off x="5560944" y="397891"/>
            <a:ext cx="6161314"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Emerging Hot Spot Analysis – Forest Loss (200</a:t>
            </a:r>
            <a:r>
              <a:rPr lang="en-US" sz="2400" b="1" dirty="0">
                <a:solidFill>
                  <a:prstClr val="black"/>
                </a:solidFill>
                <a:latin typeface="Arial" panose="020B0604020202020204" pitchFamily="34" charset="0"/>
                <a:cs typeface="Arial" panose="020B0604020202020204" pitchFamily="34" charset="0"/>
              </a:rPr>
              <a:t>0</a:t>
            </a:r>
            <a:r>
              <a:rPr kumimoji="0" lang="en-US"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–2023)</a:t>
            </a:r>
          </a:p>
        </p:txBody>
      </p:sp>
      <p:pic>
        <p:nvPicPr>
          <p:cNvPr id="6" name="Picture 5">
            <a:extLst>
              <a:ext uri="{FF2B5EF4-FFF2-40B4-BE49-F238E27FC236}">
                <a16:creationId xmlns:a16="http://schemas.microsoft.com/office/drawing/2014/main" id="{C8FF504B-FD4D-2943-9EEB-A5B87059D108}"/>
              </a:ext>
            </a:extLst>
          </p:cNvPr>
          <p:cNvPicPr>
            <a:picLocks noChangeAspect="1"/>
          </p:cNvPicPr>
          <p:nvPr/>
        </p:nvPicPr>
        <p:blipFill>
          <a:blip r:embed="rId3"/>
          <a:stretch>
            <a:fillRect/>
          </a:stretch>
        </p:blipFill>
        <p:spPr>
          <a:xfrm>
            <a:off x="120273" y="209900"/>
            <a:ext cx="5218135" cy="64482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80820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Content Placeholder 5">
            <a:extLst>
              <a:ext uri="{FF2B5EF4-FFF2-40B4-BE49-F238E27FC236}">
                <a16:creationId xmlns:a16="http://schemas.microsoft.com/office/drawing/2014/main" id="{C648A5CC-F655-6160-C9B8-311F93292AA9}"/>
              </a:ext>
            </a:extLst>
          </p:cNvPr>
          <p:cNvPicPr>
            <a:picLocks noGrp="1" noChangeAspect="1"/>
          </p:cNvPicPr>
          <p:nvPr>
            <p:ph idx="1"/>
          </p:nvPr>
        </p:nvPicPr>
        <p:blipFill>
          <a:blip r:embed="rId3"/>
          <a:stretch>
            <a:fillRect/>
          </a:stretch>
        </p:blipFill>
        <p:spPr>
          <a:xfrm>
            <a:off x="1304679" y="558194"/>
            <a:ext cx="9582642" cy="57416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9719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20C8A5-6B45-4E4F-BA80-8A14A9F5B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89ECBDA-51E6-4484-8F25-E777102F7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6749" y="720952"/>
            <a:ext cx="6959544" cy="5545704"/>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97B494F-792E-A516-A3E9-ED708799870F}"/>
              </a:ext>
            </a:extLst>
          </p:cNvPr>
          <p:cNvSpPr>
            <a:spLocks noGrp="1"/>
          </p:cNvSpPr>
          <p:nvPr>
            <p:ph type="title"/>
          </p:nvPr>
        </p:nvSpPr>
        <p:spPr>
          <a:xfrm>
            <a:off x="5679391" y="1385278"/>
            <a:ext cx="5314259" cy="567849"/>
          </a:xfrm>
        </p:spPr>
        <p:txBody>
          <a:bodyPr anchor="b">
            <a:normAutofit/>
          </a:bodyPr>
          <a:lstStyle/>
          <a:p>
            <a:r>
              <a:rPr lang="en-US" sz="2400" b="1" dirty="0">
                <a:latin typeface="Arial" panose="020B0604020202020204" pitchFamily="34" charset="0"/>
                <a:cs typeface="Arial" panose="020B0604020202020204" pitchFamily="34" charset="0"/>
              </a:rPr>
              <a:t>Forest Gain Analysis</a:t>
            </a:r>
            <a:endParaRPr lang="en-US" sz="4400" dirty="0">
              <a:latin typeface="Arial" panose="020B0604020202020204" pitchFamily="34" charset="0"/>
              <a:cs typeface="Arial" panose="020B0604020202020204" pitchFamily="34" charset="0"/>
            </a:endParaRPr>
          </a:p>
        </p:txBody>
      </p:sp>
      <p:sp>
        <p:nvSpPr>
          <p:cNvPr id="8" name="Content Placeholder 7">
            <a:extLst>
              <a:ext uri="{FF2B5EF4-FFF2-40B4-BE49-F238E27FC236}">
                <a16:creationId xmlns:a16="http://schemas.microsoft.com/office/drawing/2014/main" id="{BB0497CA-CB6A-C150-1745-3D8CB462B96A}"/>
              </a:ext>
            </a:extLst>
          </p:cNvPr>
          <p:cNvSpPr>
            <a:spLocks noGrp="1"/>
          </p:cNvSpPr>
          <p:nvPr>
            <p:ph idx="1"/>
          </p:nvPr>
        </p:nvSpPr>
        <p:spPr>
          <a:xfrm>
            <a:off x="5520204" y="2544471"/>
            <a:ext cx="6324576" cy="3031628"/>
          </a:xfrm>
        </p:spPr>
        <p:txBody>
          <a:bodyPr>
            <a:normAutofit fontScale="92500" lnSpcReduction="10000"/>
          </a:bodyPr>
          <a:lstStyle/>
          <a:p>
            <a:pPr algn="just"/>
            <a:r>
              <a:rPr lang="en-US" sz="2000" dirty="0">
                <a:latin typeface="Arial" panose="020B0604020202020204" pitchFamily="34" charset="0"/>
                <a:cs typeface="Arial" panose="020B0604020202020204" pitchFamily="34" charset="0"/>
              </a:rPr>
              <a:t>Northern Zone (Cobb Brook Area): This zone exhibits moderate to high forest gain.</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Central Zone (Prescott Hill Area): Characterized by low forest gain.</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Southern Zone (Prescott Peninsula): The highest forest gain density is observed, and this area shows a well-defined cluster of intense forest recovery.</a:t>
            </a:r>
          </a:p>
          <a:p>
            <a:pPr marL="0" indent="0">
              <a:buNone/>
            </a:pPr>
            <a:endParaRPr lang="en-US" sz="3200"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E379234A-0F33-E18B-F0E7-FC1A5F7DDFAD}"/>
              </a:ext>
            </a:extLst>
          </p:cNvPr>
          <p:cNvPicPr>
            <a:picLocks noChangeAspect="1"/>
          </p:cNvPicPr>
          <p:nvPr/>
        </p:nvPicPr>
        <p:blipFill>
          <a:blip r:embed="rId2"/>
          <a:stretch>
            <a:fillRect/>
          </a:stretch>
        </p:blipFill>
        <p:spPr>
          <a:xfrm>
            <a:off x="270175" y="232244"/>
            <a:ext cx="5088215" cy="63652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23403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Content Placeholder 8">
            <a:extLst>
              <a:ext uri="{FF2B5EF4-FFF2-40B4-BE49-F238E27FC236}">
                <a16:creationId xmlns:a16="http://schemas.microsoft.com/office/drawing/2014/main" id="{849F72E6-6795-4F28-B46E-4B1C94EF1E50}"/>
              </a:ext>
            </a:extLst>
          </p:cNvPr>
          <p:cNvSpPr>
            <a:spLocks noGrp="1"/>
          </p:cNvSpPr>
          <p:nvPr>
            <p:ph idx="1"/>
          </p:nvPr>
        </p:nvSpPr>
        <p:spPr>
          <a:xfrm>
            <a:off x="246166" y="2352182"/>
            <a:ext cx="5716619" cy="3575469"/>
          </a:xfrm>
        </p:spPr>
        <p:txBody>
          <a:bodyPr vert="horz" lIns="91440" tIns="45720" rIns="91440" bIns="45720" rtlCol="0">
            <a:noAutofit/>
          </a:bodyPr>
          <a:lstStyle/>
          <a:p>
            <a:pPr eaLnBrk="0" fontAlgn="base" hangingPunct="0">
              <a:spcBef>
                <a:spcPct val="0"/>
              </a:spcBef>
              <a:spcAft>
                <a:spcPct val="0"/>
              </a:spcAft>
            </a:pPr>
            <a:r>
              <a:rPr kumimoji="0" lang="en-US" altLang="en-US" sz="2000" b="0" i="0" u="none" strike="noStrike" cap="none" normalizeH="0" baseline="0">
                <a:ln>
                  <a:noFill/>
                </a:ln>
                <a:solidFill>
                  <a:schemeClr val="tx1"/>
                </a:solidFill>
                <a:effectLst/>
                <a:latin typeface="Arial" panose="020B0604020202020204" pitchFamily="34" charset="0"/>
              </a:rPr>
              <a:t>High-High clusters in northeastern, central, and southern zones indicate key deforestation hotspots.</a:t>
            </a:r>
          </a:p>
          <a:p>
            <a:pPr eaLnBrk="0" fontAlgn="base" hangingPunct="0">
              <a:spcBef>
                <a:spcPct val="0"/>
              </a:spcBef>
              <a:spcAft>
                <a:spcPct val="0"/>
              </a:spcAft>
            </a:pPr>
            <a:endParaRPr kumimoji="0" lang="en-US" altLang="en-US" sz="2000" b="0" i="0" u="none" strike="noStrike" cap="none" normalizeH="0" baseline="0">
              <a:ln>
                <a:noFill/>
              </a:ln>
              <a:solidFill>
                <a:schemeClr val="tx1"/>
              </a:solidFill>
              <a:effectLst/>
              <a:latin typeface="Arial" panose="020B0604020202020204" pitchFamily="34" charset="0"/>
            </a:endParaRPr>
          </a:p>
          <a:p>
            <a:pPr eaLnBrk="0" fontAlgn="base" hangingPunct="0">
              <a:spcBef>
                <a:spcPct val="0"/>
              </a:spcBef>
              <a:spcAft>
                <a:spcPct val="0"/>
              </a:spcAft>
            </a:pPr>
            <a:r>
              <a:rPr kumimoji="0" lang="en-US" altLang="en-US" sz="2000" b="0" i="0" u="none" strike="noStrike" cap="none" normalizeH="0" baseline="0">
                <a:ln>
                  <a:noFill/>
                </a:ln>
                <a:solidFill>
                  <a:schemeClr val="tx1"/>
                </a:solidFill>
                <a:effectLst/>
                <a:latin typeface="Arial" panose="020B0604020202020204" pitchFamily="34" charset="0"/>
              </a:rPr>
              <a:t>High-Low and Low-High outliers show isolated loss and resilient patches.</a:t>
            </a:r>
          </a:p>
          <a:p>
            <a:pPr eaLnBrk="0" fontAlgn="base" hangingPunct="0">
              <a:spcBef>
                <a:spcPct val="0"/>
              </a:spcBef>
              <a:spcAft>
                <a:spcPct val="0"/>
              </a:spcAft>
            </a:pPr>
            <a:endParaRPr kumimoji="0" lang="en-US" altLang="en-US" sz="2000" b="0" i="0" u="none" strike="noStrike" cap="none" normalizeH="0" baseline="0">
              <a:ln>
                <a:noFill/>
              </a:ln>
              <a:solidFill>
                <a:schemeClr val="tx1"/>
              </a:solidFill>
              <a:effectLst/>
              <a:latin typeface="Arial" panose="020B0604020202020204" pitchFamily="34" charset="0"/>
            </a:endParaRPr>
          </a:p>
          <a:p>
            <a:pPr eaLnBrk="0" fontAlgn="base" hangingPunct="0">
              <a:spcBef>
                <a:spcPct val="0"/>
              </a:spcBef>
              <a:spcAft>
                <a:spcPct val="0"/>
              </a:spcAft>
            </a:pPr>
            <a:r>
              <a:rPr kumimoji="0" lang="en-US" altLang="en-US" sz="2000" b="0" i="0" u="none" strike="noStrike" cap="none" normalizeH="0" baseline="0">
                <a:ln>
                  <a:noFill/>
                </a:ln>
                <a:solidFill>
                  <a:schemeClr val="tx1"/>
                </a:solidFill>
                <a:effectLst/>
                <a:latin typeface="Arial" panose="020B0604020202020204" pitchFamily="34" charset="0"/>
              </a:rPr>
              <a:t>No Low-Low clusters detected.</a:t>
            </a:r>
          </a:p>
          <a:p>
            <a:pPr eaLnBrk="0" fontAlgn="base" hangingPunct="0">
              <a:spcBef>
                <a:spcPct val="0"/>
              </a:spcBef>
              <a:spcAft>
                <a:spcPct val="0"/>
              </a:spcAft>
            </a:pPr>
            <a:endParaRPr kumimoji="0" lang="en-US" altLang="en-US" sz="2000" b="0" i="0" u="none" strike="noStrike" cap="none" normalizeH="0" baseline="0">
              <a:ln>
                <a:noFill/>
              </a:ln>
              <a:solidFill>
                <a:schemeClr val="tx1"/>
              </a:solidFill>
              <a:effectLst/>
              <a:latin typeface="Arial" panose="020B0604020202020204" pitchFamily="34" charset="0"/>
            </a:endParaRPr>
          </a:p>
          <a:p>
            <a:pPr eaLnBrk="0" fontAlgn="base" hangingPunct="0">
              <a:spcBef>
                <a:spcPct val="0"/>
              </a:spcBef>
              <a:spcAft>
                <a:spcPct val="0"/>
              </a:spcAft>
            </a:pPr>
            <a:r>
              <a:rPr kumimoji="0" lang="en-US" altLang="en-US" sz="2000" b="0" i="0" u="none" strike="noStrike" cap="none" normalizeH="0" baseline="0">
                <a:ln>
                  <a:noFill/>
                </a:ln>
                <a:solidFill>
                  <a:schemeClr val="tx1"/>
                </a:solidFill>
                <a:effectLst/>
                <a:latin typeface="Arial" panose="020B0604020202020204" pitchFamily="34" charset="0"/>
              </a:rPr>
              <a:t>Forest loss is uneven and concentrated in central and southern areas.</a:t>
            </a:r>
          </a:p>
          <a:p>
            <a:pPr algn="just">
              <a:lnSpc>
                <a:spcPct val="90000"/>
              </a:lnSpc>
            </a:pPr>
            <a:endParaRPr lang="en-US" sz="20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E133D34F-A683-694E-4EBC-0E11D81E7773}"/>
              </a:ext>
            </a:extLst>
          </p:cNvPr>
          <p:cNvSpPr txBox="1"/>
          <p:nvPr/>
        </p:nvSpPr>
        <p:spPr>
          <a:xfrm>
            <a:off x="555000" y="859822"/>
            <a:ext cx="4716642" cy="830997"/>
          </a:xfrm>
          <a:prstGeom prst="rect">
            <a:avLst/>
          </a:prstGeom>
          <a:noFill/>
        </p:spPr>
        <p:txBody>
          <a:bodyPr wrap="square">
            <a:spAutoFit/>
          </a:bodyPr>
          <a:lstStyle/>
          <a:p>
            <a:pPr algn="ctr"/>
            <a:r>
              <a:rPr lang="en-US" sz="2400" b="1">
                <a:latin typeface="Arial" panose="020B0604020202020204" pitchFamily="34" charset="0"/>
                <a:cs typeface="Arial" panose="020B0604020202020204" pitchFamily="34" charset="0"/>
              </a:rPr>
              <a:t>Cluster and Outlier Analysis of Forest Loss</a:t>
            </a:r>
            <a:endParaRPr lang="en-US" sz="2400" b="1"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89578D0E-769C-127B-F5EB-5FE87A92A37B}"/>
              </a:ext>
            </a:extLst>
          </p:cNvPr>
          <p:cNvPicPr>
            <a:picLocks noChangeAspect="1"/>
          </p:cNvPicPr>
          <p:nvPr/>
        </p:nvPicPr>
        <p:blipFill>
          <a:blip r:embed="rId2"/>
          <a:stretch>
            <a:fillRect/>
          </a:stretch>
        </p:blipFill>
        <p:spPr>
          <a:xfrm>
            <a:off x="6646470" y="328614"/>
            <a:ext cx="5299364" cy="63365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77905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4E0B3D9B-5033-4F86-7173-AC9BAF192F1A}"/>
              </a:ext>
            </a:extLst>
          </p:cNvPr>
          <p:cNvSpPr>
            <a:spLocks noGrp="1"/>
          </p:cNvSpPr>
          <p:nvPr>
            <p:ph idx="1"/>
          </p:nvPr>
        </p:nvSpPr>
        <p:spPr>
          <a:xfrm>
            <a:off x="5664200" y="434340"/>
            <a:ext cx="6305550" cy="5737860"/>
          </a:xfrm>
        </p:spPr>
        <p:txBody>
          <a:bodyPr>
            <a:normAutofit/>
          </a:bodyPr>
          <a:lstStyle/>
          <a:p>
            <a:pPr marL="0" indent="0" algn="just">
              <a:buNone/>
            </a:pPr>
            <a:r>
              <a:rPr lang="en-US" sz="2000" b="1" dirty="0">
                <a:latin typeface="Arial" panose="020B0604020202020204" pitchFamily="34" charset="0"/>
                <a:cs typeface="Arial" panose="020B0604020202020204" pitchFamily="34" charset="0"/>
              </a:rPr>
              <a:t>Cluster and Outlier Analysis of Forest Gain</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High-High Clusters (Pink):Found primarily in the southern and some northern areas, these zones represent concentrated forest regeneration.</a:t>
            </a:r>
          </a:p>
          <a:p>
            <a:pPr algn="just"/>
            <a:r>
              <a:rPr lang="en-US" sz="2000" dirty="0">
                <a:latin typeface="Arial" panose="020B0604020202020204" pitchFamily="34" charset="0"/>
                <a:cs typeface="Arial" panose="020B0604020202020204" pitchFamily="34" charset="0"/>
              </a:rPr>
              <a:t>High-Low and Low-High Outliers (Red and Blue):Scattered throughout the watershed, these suggest inconsistent gain patterns or poor recovery in areas surrounded by high-gain cells.</a:t>
            </a:r>
          </a:p>
          <a:p>
            <a:pPr marL="0" indent="0" algn="just">
              <a:buNone/>
            </a:pPr>
            <a:r>
              <a:rPr lang="en-US" sz="2000" dirty="0">
                <a:latin typeface="Arial" panose="020B0604020202020204" pitchFamily="34" charset="0"/>
                <a:cs typeface="Arial" panose="020B0604020202020204" pitchFamily="34" charset="0"/>
              </a:rPr>
              <a:t>✅ The map reveals a spatially uneven pattern of forest gain, with strong regeneration zones in the south, and low to medium gain clustering in the north and central.</a:t>
            </a:r>
          </a:p>
        </p:txBody>
      </p:sp>
      <p:pic>
        <p:nvPicPr>
          <p:cNvPr id="2" name="Picture 1">
            <a:extLst>
              <a:ext uri="{FF2B5EF4-FFF2-40B4-BE49-F238E27FC236}">
                <a16:creationId xmlns:a16="http://schemas.microsoft.com/office/drawing/2014/main" id="{9620723D-AB03-0637-5DB3-9B243D0BEC70}"/>
              </a:ext>
            </a:extLst>
          </p:cNvPr>
          <p:cNvPicPr>
            <a:picLocks noChangeAspect="1"/>
          </p:cNvPicPr>
          <p:nvPr/>
        </p:nvPicPr>
        <p:blipFill>
          <a:blip r:embed="rId2"/>
          <a:stretch>
            <a:fillRect/>
          </a:stretch>
        </p:blipFill>
        <p:spPr>
          <a:xfrm>
            <a:off x="293399" y="195738"/>
            <a:ext cx="5299364" cy="62150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3635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C2E770-8D51-D8A2-CF02-4EE22DDF78FC}"/>
              </a:ext>
            </a:extLst>
          </p:cNvPr>
          <p:cNvSpPr>
            <a:spLocks noChangeArrowheads="1"/>
          </p:cNvSpPr>
          <p:nvPr/>
        </p:nvSpPr>
        <p:spPr bwMode="auto">
          <a:xfrm>
            <a:off x="186070" y="648246"/>
            <a:ext cx="7852144" cy="189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Positive Slope (R² = 0.39):</a:t>
            </a:r>
            <a:r>
              <a:rPr kumimoji="0" lang="en-US" altLang="en-US" sz="1600" b="0" i="0" u="none" strike="noStrike" cap="none" normalizeH="0" baseline="0" dirty="0">
                <a:ln>
                  <a:noFill/>
                </a:ln>
                <a:solidFill>
                  <a:schemeClr val="tx1"/>
                </a:solidFill>
                <a:effectLst/>
                <a:latin typeface="Arial" panose="020B0604020202020204" pitchFamily="34" charset="0"/>
              </a:rPr>
              <a:t> Indicates moderate spatial autocorrelation.</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High-High (Upper Right):</a:t>
            </a:r>
            <a:r>
              <a:rPr kumimoji="0" lang="en-US" altLang="en-US" sz="1600" b="0" i="0" u="none" strike="noStrike" cap="none" normalizeH="0" baseline="0" dirty="0">
                <a:ln>
                  <a:noFill/>
                </a:ln>
                <a:solidFill>
                  <a:schemeClr val="tx1"/>
                </a:solidFill>
                <a:effectLst/>
                <a:latin typeface="Arial" panose="020B0604020202020204" pitchFamily="34" charset="0"/>
              </a:rPr>
              <a:t> Hot spots – high loss near high loss.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Low-Low (Lower Left):</a:t>
            </a:r>
            <a:r>
              <a:rPr kumimoji="0" lang="en-US" altLang="en-US" sz="1600" b="0" i="0" u="none" strike="noStrike" cap="none" normalizeH="0" baseline="0" dirty="0">
                <a:ln>
                  <a:noFill/>
                </a:ln>
                <a:solidFill>
                  <a:schemeClr val="tx1"/>
                </a:solidFill>
                <a:effectLst/>
                <a:latin typeface="Arial" panose="020B0604020202020204" pitchFamily="34" charset="0"/>
              </a:rPr>
              <a:t> Cold spots – low loss near low loss.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High-Low &amp; Low-High:</a:t>
            </a:r>
            <a:r>
              <a:rPr kumimoji="0" lang="en-US" altLang="en-US" sz="1600" b="0" i="0" u="none" strike="noStrike" cap="none" normalizeH="0" baseline="0" dirty="0">
                <a:ln>
                  <a:noFill/>
                </a:ln>
                <a:solidFill>
                  <a:schemeClr val="tx1"/>
                </a:solidFill>
                <a:effectLst/>
                <a:latin typeface="Arial" panose="020B0604020202020204" pitchFamily="34" charset="0"/>
              </a:rPr>
              <a:t> Spatial outliers – values differ from neighbors.</a:t>
            </a:r>
            <a:br>
              <a:rPr kumimoji="0" lang="en-US" altLang="en-US" sz="1600" b="0" i="0" u="none" strike="noStrike" cap="none" normalizeH="0" baseline="0" dirty="0">
                <a:ln>
                  <a:noFill/>
                </a:ln>
                <a:solidFill>
                  <a:schemeClr val="tx1"/>
                </a:solidFill>
                <a:effectLst/>
                <a:latin typeface="Arial" panose="020B0604020202020204" pitchFamily="34" charset="0"/>
              </a:rPr>
            </a:br>
            <a:r>
              <a:rPr kumimoji="0" lang="en-US" altLang="en-US" sz="1600" b="0" i="0" u="none" strike="noStrike" cap="none" normalizeH="0" baseline="0" dirty="0">
                <a:ln>
                  <a:noFill/>
                </a:ln>
                <a:solidFill>
                  <a:schemeClr val="tx1"/>
                </a:solidFill>
                <a:effectLst/>
                <a:latin typeface="Arial" panose="020B0604020202020204" pitchFamily="34" charset="0"/>
              </a:rPr>
              <a:t>✅ Confirms forest loss is moderately clustered, not random.</a:t>
            </a:r>
          </a:p>
        </p:txBody>
      </p:sp>
      <p:sp>
        <p:nvSpPr>
          <p:cNvPr id="4" name="Rectangle 3">
            <a:extLst>
              <a:ext uri="{FF2B5EF4-FFF2-40B4-BE49-F238E27FC236}">
                <a16:creationId xmlns:a16="http://schemas.microsoft.com/office/drawing/2014/main" id="{5506B54B-F44B-096E-DEE3-EC20F19A8514}"/>
              </a:ext>
            </a:extLst>
          </p:cNvPr>
          <p:cNvSpPr>
            <a:spLocks noChangeArrowheads="1"/>
          </p:cNvSpPr>
          <p:nvPr/>
        </p:nvSpPr>
        <p:spPr bwMode="auto">
          <a:xfrm>
            <a:off x="342248" y="4172938"/>
            <a:ext cx="7223051" cy="189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Positive Slope (R² = 0.24):</a:t>
            </a:r>
            <a:r>
              <a:rPr kumimoji="0" lang="en-US" altLang="en-US" sz="1600" b="0" i="0" u="none" strike="noStrike" cap="none" normalizeH="0" baseline="0" dirty="0">
                <a:ln>
                  <a:noFill/>
                </a:ln>
                <a:solidFill>
                  <a:schemeClr val="tx1"/>
                </a:solidFill>
                <a:effectLst/>
                <a:latin typeface="Arial" panose="020B0604020202020204" pitchFamily="34" charset="0"/>
              </a:rPr>
              <a:t> Weak to moderate spatial autocorrelation.</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High-High (Upper Right):</a:t>
            </a:r>
            <a:r>
              <a:rPr kumimoji="0" lang="en-US" altLang="en-US" sz="1600" b="0" i="0" u="none" strike="noStrike" cap="none" normalizeH="0" baseline="0" dirty="0">
                <a:ln>
                  <a:noFill/>
                </a:ln>
                <a:solidFill>
                  <a:schemeClr val="tx1"/>
                </a:solidFill>
                <a:effectLst/>
                <a:latin typeface="Arial" panose="020B0604020202020204" pitchFamily="34" charset="0"/>
              </a:rPr>
              <a:t> Forest recovery clusters.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Low-Low (Lower Left):</a:t>
            </a:r>
            <a:r>
              <a:rPr kumimoji="0" lang="en-US" altLang="en-US" sz="1600" b="0" i="0" u="none" strike="noStrike" cap="none" normalizeH="0" baseline="0" dirty="0">
                <a:ln>
                  <a:noFill/>
                </a:ln>
                <a:solidFill>
                  <a:schemeClr val="tx1"/>
                </a:solidFill>
                <a:effectLst/>
                <a:latin typeface="Arial" panose="020B0604020202020204" pitchFamily="34" charset="0"/>
              </a:rPr>
              <a:t> Low-regeneration zones.</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latin typeface="Arial" panose="020B0604020202020204" pitchFamily="34" charset="0"/>
              </a:rPr>
              <a:t>High-Low &amp; Low-High:</a:t>
            </a:r>
            <a:r>
              <a:rPr kumimoji="0" lang="en-US" altLang="en-US" sz="1600" b="0" i="0" u="none" strike="noStrike" cap="none" normalizeH="0" baseline="0" dirty="0">
                <a:ln>
                  <a:noFill/>
                </a:ln>
                <a:solidFill>
                  <a:schemeClr val="tx1"/>
                </a:solidFill>
                <a:effectLst/>
                <a:latin typeface="Arial" panose="020B0604020202020204" pitchFamily="34" charset="0"/>
              </a:rPr>
              <a:t> Spatial outliers – gain differs from neighbors.</a:t>
            </a:r>
            <a:br>
              <a:rPr kumimoji="0" lang="en-US" altLang="en-US" sz="1600" b="0" i="0" u="none" strike="noStrike" cap="none" normalizeH="0" baseline="0" dirty="0">
                <a:ln>
                  <a:noFill/>
                </a:ln>
                <a:solidFill>
                  <a:schemeClr val="tx1"/>
                </a:solidFill>
                <a:effectLst/>
                <a:latin typeface="Arial" panose="020B0604020202020204" pitchFamily="34" charset="0"/>
              </a:rPr>
            </a:br>
            <a:r>
              <a:rPr kumimoji="0" lang="en-US" altLang="en-US" sz="1600" b="0" i="0" u="none" strike="noStrike" cap="none" normalizeH="0" baseline="0" dirty="0">
                <a:ln>
                  <a:noFill/>
                </a:ln>
                <a:solidFill>
                  <a:schemeClr val="tx1"/>
                </a:solidFill>
                <a:effectLst/>
                <a:latin typeface="Arial" panose="020B0604020202020204" pitchFamily="34" charset="0"/>
              </a:rPr>
              <a:t>✅ Confirms forest gain is clustered, but less strongly than forest loss.</a:t>
            </a:r>
          </a:p>
        </p:txBody>
      </p:sp>
      <p:pic>
        <p:nvPicPr>
          <p:cNvPr id="6" name="Picture 5">
            <a:extLst>
              <a:ext uri="{FF2B5EF4-FFF2-40B4-BE49-F238E27FC236}">
                <a16:creationId xmlns:a16="http://schemas.microsoft.com/office/drawing/2014/main" id="{4B705DD5-78B0-3C7D-90B5-9E17C94B59FC}"/>
              </a:ext>
            </a:extLst>
          </p:cNvPr>
          <p:cNvPicPr>
            <a:picLocks noChangeAspect="1"/>
          </p:cNvPicPr>
          <p:nvPr/>
        </p:nvPicPr>
        <p:blipFill>
          <a:blip r:embed="rId2"/>
          <a:stretch>
            <a:fillRect/>
          </a:stretch>
        </p:blipFill>
        <p:spPr>
          <a:xfrm>
            <a:off x="8238227" y="3429000"/>
            <a:ext cx="3562376" cy="3076597"/>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3AB58782-B593-34D1-CEDB-7478AA86F62F}"/>
              </a:ext>
            </a:extLst>
          </p:cNvPr>
          <p:cNvPicPr>
            <a:picLocks noChangeAspect="1"/>
          </p:cNvPicPr>
          <p:nvPr/>
        </p:nvPicPr>
        <p:blipFill>
          <a:blip r:embed="rId3"/>
          <a:stretch>
            <a:fillRect/>
          </a:stretch>
        </p:blipFill>
        <p:spPr>
          <a:xfrm>
            <a:off x="8137881" y="249864"/>
            <a:ext cx="3390925" cy="28289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29798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FB6DE8-42AA-B1BF-DAED-0BEF5674119E}"/>
              </a:ext>
            </a:extLst>
          </p:cNvPr>
          <p:cNvSpPr>
            <a:spLocks noGrp="1"/>
          </p:cNvSpPr>
          <p:nvPr>
            <p:ph sz="half" idx="1"/>
          </p:nvPr>
        </p:nvSpPr>
        <p:spPr>
          <a:xfrm>
            <a:off x="309983" y="1291856"/>
            <a:ext cx="11572033" cy="2270051"/>
          </a:xfrm>
        </p:spPr>
        <p:txBody>
          <a:bodyPr>
            <a:normAutofit/>
          </a:bodyPr>
          <a:lstStyle/>
          <a:p>
            <a:pPr>
              <a:lnSpc>
                <a:spcPct val="90000"/>
              </a:lnSpc>
              <a:buNone/>
            </a:pP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Forest Loss:</a:t>
            </a:r>
            <a:endParaRPr lang="en-US" sz="2000" dirty="0">
              <a:latin typeface="Arial" panose="020B0604020202020204" pitchFamily="34" charset="0"/>
              <a:cs typeface="Arial" panose="020B0604020202020204" pitchFamily="34" charset="0"/>
            </a:endParaRPr>
          </a:p>
          <a:p>
            <a:pPr>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Hot spots mainly in southern, northern and central regions (New, Consecutive, Sporadic).</a:t>
            </a:r>
            <a:br>
              <a:rPr lang="en-US" sz="2000" dirty="0">
                <a:latin typeface="Arial" panose="020B0604020202020204" pitchFamily="34" charset="0"/>
                <a:cs typeface="Arial" panose="020B0604020202020204" pitchFamily="34" charset="0"/>
              </a:rPr>
            </a:br>
            <a:endParaRPr lang="en-US" sz="100" dirty="0">
              <a:latin typeface="Arial" panose="020B0604020202020204" pitchFamily="34" charset="0"/>
              <a:cs typeface="Arial" panose="020B0604020202020204" pitchFamily="34" charset="0"/>
            </a:endParaRPr>
          </a:p>
          <a:p>
            <a:pPr>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Peak loss years: 2001 &amp; 2020.</a:t>
            </a:r>
            <a:br>
              <a:rPr lang="en-US" sz="2000" dirty="0">
                <a:latin typeface="Arial" panose="020B0604020202020204" pitchFamily="34" charset="0"/>
                <a:cs typeface="Arial" panose="020B0604020202020204" pitchFamily="34" charset="0"/>
              </a:rPr>
            </a:br>
            <a:endParaRPr lang="en-US" sz="400" dirty="0">
              <a:latin typeface="Arial" panose="020B0604020202020204" pitchFamily="34" charset="0"/>
              <a:cs typeface="Arial" panose="020B0604020202020204" pitchFamily="34" charset="0"/>
            </a:endParaRPr>
          </a:p>
          <a:p>
            <a:pPr>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Moderate spatial clustering (Moran’s I R² = 0.39), with High-High clusters in southern, central, and northern areas.</a:t>
            </a:r>
          </a:p>
        </p:txBody>
      </p:sp>
      <p:sp>
        <p:nvSpPr>
          <p:cNvPr id="5" name="Content Placeholder 2">
            <a:extLst>
              <a:ext uri="{FF2B5EF4-FFF2-40B4-BE49-F238E27FC236}">
                <a16:creationId xmlns:a16="http://schemas.microsoft.com/office/drawing/2014/main" id="{0BB4BDC5-0534-7D82-49C9-09C3B6BBA1C8}"/>
              </a:ext>
            </a:extLst>
          </p:cNvPr>
          <p:cNvSpPr txBox="1">
            <a:spLocks noGrp="1"/>
          </p:cNvSpPr>
          <p:nvPr>
            <p:ph sz="half" idx="2"/>
          </p:nvPr>
        </p:nvSpPr>
        <p:spPr>
          <a:xfrm>
            <a:off x="396504" y="3896832"/>
            <a:ext cx="11139821" cy="267674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buNone/>
            </a:pP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Forest Gain:</a:t>
            </a:r>
          </a:p>
          <a:p>
            <a:pPr>
              <a:lnSpc>
                <a:spcPct val="90000"/>
              </a:lnSpc>
            </a:pPr>
            <a:r>
              <a:rPr lang="en-US" sz="2000" dirty="0">
                <a:latin typeface="Arial" panose="020B0604020202020204" pitchFamily="34" charset="0"/>
                <a:cs typeface="Arial" panose="020B0604020202020204" pitchFamily="34" charset="0"/>
              </a:rPr>
              <a:t>Highest gain in the southern zone (Prescott Peninsula); uneven patterns elsewhere.</a:t>
            </a:r>
            <a:br>
              <a:rPr lang="en-US" sz="2000" dirty="0">
                <a:latin typeface="Arial" panose="020B0604020202020204" pitchFamily="34" charset="0"/>
                <a:cs typeface="Arial" panose="020B0604020202020204" pitchFamily="34" charset="0"/>
              </a:rPr>
            </a:br>
            <a:endParaRPr lang="en-US" sz="300" dirty="0">
              <a:latin typeface="Arial" panose="020B0604020202020204" pitchFamily="34" charset="0"/>
              <a:cs typeface="Arial" panose="020B0604020202020204" pitchFamily="34" charset="0"/>
            </a:endParaRPr>
          </a:p>
          <a:p>
            <a:pPr>
              <a:lnSpc>
                <a:spcPct val="90000"/>
              </a:lnSpc>
            </a:pPr>
            <a:r>
              <a:rPr lang="en-US" sz="2000" dirty="0">
                <a:latin typeface="Arial" panose="020B0604020202020204" pitchFamily="34" charset="0"/>
                <a:cs typeface="Arial" panose="020B0604020202020204" pitchFamily="34" charset="0"/>
              </a:rPr>
              <a:t>Cluster analysis shows High-High in south, scattered outliers in central/north.</a:t>
            </a:r>
            <a:br>
              <a:rPr lang="en-US" sz="2000" dirty="0">
                <a:latin typeface="Arial" panose="020B0604020202020204" pitchFamily="34" charset="0"/>
                <a:cs typeface="Arial" panose="020B0604020202020204" pitchFamily="34" charset="0"/>
              </a:rPr>
            </a:br>
            <a:endParaRPr lang="en-US" sz="400" dirty="0">
              <a:latin typeface="Arial" panose="020B0604020202020204" pitchFamily="34" charset="0"/>
              <a:cs typeface="Arial" panose="020B0604020202020204" pitchFamily="34" charset="0"/>
            </a:endParaRPr>
          </a:p>
          <a:p>
            <a:pPr>
              <a:lnSpc>
                <a:spcPct val="90000"/>
              </a:lnSpc>
            </a:pPr>
            <a:r>
              <a:rPr lang="en-US" sz="2000" dirty="0">
                <a:latin typeface="Arial" panose="020B0604020202020204" pitchFamily="34" charset="0"/>
                <a:cs typeface="Arial" panose="020B0604020202020204" pitchFamily="34" charset="0"/>
              </a:rPr>
              <a:t>Weak to moderate clustering (Moran’s I R² = 0.24).</a:t>
            </a:r>
          </a:p>
          <a:p>
            <a:pPr>
              <a:lnSpc>
                <a:spcPct val="90000"/>
              </a:lnSpc>
              <a:buNone/>
            </a:pPr>
            <a:endParaRPr lang="en-US" sz="2000" dirty="0">
              <a:latin typeface="Arial" panose="020B0604020202020204" pitchFamily="34" charset="0"/>
              <a:cs typeface="Arial" panose="020B0604020202020204" pitchFamily="34" charset="0"/>
            </a:endParaRPr>
          </a:p>
          <a:p>
            <a:pPr>
              <a:lnSpc>
                <a:spcPct val="90000"/>
              </a:lnSpc>
              <a:buNone/>
            </a:pPr>
            <a:endParaRPr lang="en-US" sz="2000" dirty="0">
              <a:latin typeface="Arial" panose="020B0604020202020204" pitchFamily="34" charset="0"/>
              <a:cs typeface="Arial" panose="020B0604020202020204" pitchFamily="34" charset="0"/>
            </a:endParaRPr>
          </a:p>
          <a:p>
            <a:pPr>
              <a:lnSpc>
                <a:spcPct val="90000"/>
              </a:lnSpc>
              <a:buNone/>
            </a:pPr>
            <a:endParaRPr lang="en-US" sz="2000"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8F21594C-C954-A21A-1025-ADF4FBE56953}"/>
              </a:ext>
            </a:extLst>
          </p:cNvPr>
          <p:cNvSpPr>
            <a:spLocks noGrp="1"/>
          </p:cNvSpPr>
          <p:nvPr>
            <p:ph type="title"/>
          </p:nvPr>
        </p:nvSpPr>
        <p:spPr>
          <a:xfrm>
            <a:off x="517525" y="67414"/>
            <a:ext cx="10515600" cy="804456"/>
          </a:xfrm>
        </p:spPr>
        <p:txBody>
          <a:bodyPr anchor="b">
            <a:normAutofit/>
          </a:bodyPr>
          <a:lstStyle/>
          <a:p>
            <a:r>
              <a:rPr lang="en-US" sz="3600" b="1" dirty="0">
                <a:latin typeface="Arial" panose="020B0604020202020204" pitchFamily="34" charset="0"/>
                <a:cs typeface="Arial" panose="020B0604020202020204" pitchFamily="34" charset="0"/>
              </a:rPr>
              <a:t>Change Summary</a:t>
            </a:r>
          </a:p>
        </p:txBody>
      </p:sp>
    </p:spTree>
    <p:extLst>
      <p:ext uri="{BB962C8B-B14F-4D97-AF65-F5344CB8AC3E}">
        <p14:creationId xmlns:p14="http://schemas.microsoft.com/office/powerpoint/2010/main" val="30028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0EED73-1494-4E89-869B-E501A02B24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9D7A3A2-205A-4FD7-89D2-24FA8A54E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934" y="0"/>
            <a:ext cx="11377066" cy="4001047"/>
          </a:xfrm>
          <a:custGeom>
            <a:avLst/>
            <a:gdLst>
              <a:gd name="connsiteX0" fmla="*/ 914840 w 11377066"/>
              <a:gd name="connsiteY0" fmla="*/ 0 h 3343806"/>
              <a:gd name="connsiteX1" fmla="*/ 11365513 w 11377066"/>
              <a:gd name="connsiteY1" fmla="*/ 0 h 3343806"/>
              <a:gd name="connsiteX2" fmla="*/ 11365513 w 11377066"/>
              <a:gd name="connsiteY2" fmla="*/ 846735 h 3343806"/>
              <a:gd name="connsiteX3" fmla="*/ 11050704 w 11377066"/>
              <a:gd name="connsiteY3" fmla="*/ 1046017 h 3343806"/>
              <a:gd name="connsiteX4" fmla="*/ 11195112 w 11377066"/>
              <a:gd name="connsiteY4" fmla="*/ 1103780 h 3343806"/>
              <a:gd name="connsiteX5" fmla="*/ 10553944 w 11377066"/>
              <a:gd name="connsiteY5" fmla="*/ 1441695 h 3343806"/>
              <a:gd name="connsiteX6" fmla="*/ 11148902 w 11377066"/>
              <a:gd name="connsiteY6" fmla="*/ 1383932 h 3343806"/>
              <a:gd name="connsiteX7" fmla="*/ 11117132 w 11377066"/>
              <a:gd name="connsiteY7" fmla="*/ 1430142 h 3343806"/>
              <a:gd name="connsiteX8" fmla="*/ 11085363 w 11377066"/>
              <a:gd name="connsiteY8" fmla="*/ 1476352 h 3343806"/>
              <a:gd name="connsiteX9" fmla="*/ 11365513 w 11377066"/>
              <a:gd name="connsiteY9" fmla="*/ 1447471 h 3343806"/>
              <a:gd name="connsiteX10" fmla="*/ 11365513 w 11377066"/>
              <a:gd name="connsiteY10" fmla="*/ 1496569 h 3343806"/>
              <a:gd name="connsiteX11" fmla="*/ 11278869 w 11377066"/>
              <a:gd name="connsiteY11" fmla="*/ 1554332 h 3343806"/>
              <a:gd name="connsiteX12" fmla="*/ 11365513 w 11377066"/>
              <a:gd name="connsiteY12" fmla="*/ 1539891 h 3343806"/>
              <a:gd name="connsiteX13" fmla="*/ 11377066 w 11377066"/>
              <a:gd name="connsiteY13" fmla="*/ 1539891 h 3343806"/>
              <a:gd name="connsiteX14" fmla="*/ 11377066 w 11377066"/>
              <a:gd name="connsiteY14" fmla="*/ 1765167 h 3343806"/>
              <a:gd name="connsiteX15" fmla="*/ 4624577 w 11377066"/>
              <a:gd name="connsiteY15" fmla="*/ 3342096 h 3343806"/>
              <a:gd name="connsiteX16" fmla="*/ 4000738 w 11377066"/>
              <a:gd name="connsiteY16" fmla="*/ 3313214 h 3343806"/>
              <a:gd name="connsiteX17" fmla="*/ 3853443 w 11377066"/>
              <a:gd name="connsiteY17" fmla="*/ 3217905 h 3343806"/>
              <a:gd name="connsiteX18" fmla="*/ 4003625 w 11377066"/>
              <a:gd name="connsiteY18" fmla="*/ 3171695 h 3343806"/>
              <a:gd name="connsiteX19" fmla="*/ 4465729 w 11377066"/>
              <a:gd name="connsiteY19" fmla="*/ 3024399 h 3343806"/>
              <a:gd name="connsiteX20" fmla="*/ 4015179 w 11377066"/>
              <a:gd name="connsiteY20" fmla="*/ 3047505 h 3343806"/>
              <a:gd name="connsiteX21" fmla="*/ 4656346 w 11377066"/>
              <a:gd name="connsiteY21" fmla="*/ 2926202 h 3343806"/>
              <a:gd name="connsiteX22" fmla="*/ 4841188 w 11377066"/>
              <a:gd name="connsiteY22" fmla="*/ 2862663 h 3343806"/>
              <a:gd name="connsiteX23" fmla="*/ 4659236 w 11377066"/>
              <a:gd name="connsiteY23" fmla="*/ 2836670 h 3343806"/>
              <a:gd name="connsiteX24" fmla="*/ 3778351 w 11377066"/>
              <a:gd name="connsiteY24" fmla="*/ 2914650 h 3343806"/>
              <a:gd name="connsiteX25" fmla="*/ 3694595 w 11377066"/>
              <a:gd name="connsiteY25" fmla="*/ 2923314 h 3343806"/>
              <a:gd name="connsiteX26" fmla="*/ 3119852 w 11377066"/>
              <a:gd name="connsiteY26" fmla="*/ 2862663 h 3343806"/>
              <a:gd name="connsiteX27" fmla="*/ 3440437 w 11377066"/>
              <a:gd name="connsiteY27" fmla="*/ 2799124 h 3343806"/>
              <a:gd name="connsiteX28" fmla="*/ 3070753 w 11377066"/>
              <a:gd name="connsiteY28" fmla="*/ 2761578 h 3343806"/>
              <a:gd name="connsiteX29" fmla="*/ 2623091 w 11377066"/>
              <a:gd name="connsiteY29" fmla="*/ 2726920 h 3343806"/>
              <a:gd name="connsiteX30" fmla="*/ 2160987 w 11377066"/>
              <a:gd name="connsiteY30" fmla="*/ 2611394 h 3343806"/>
              <a:gd name="connsiteX31" fmla="*/ 1837515 w 11377066"/>
              <a:gd name="connsiteY31" fmla="*/ 2573848 h 3343806"/>
              <a:gd name="connsiteX32" fmla="*/ 1869284 w 11377066"/>
              <a:gd name="connsiteY32" fmla="*/ 2472763 h 3343806"/>
              <a:gd name="connsiteX33" fmla="*/ 1808633 w 11377066"/>
              <a:gd name="connsiteY33" fmla="*/ 2386119 h 3343806"/>
              <a:gd name="connsiteX34" fmla="*/ 2354493 w 11377066"/>
              <a:gd name="connsiteY34" fmla="*/ 2342797 h 3343806"/>
              <a:gd name="connsiteX35" fmla="*/ 2146546 w 11377066"/>
              <a:gd name="connsiteY35" fmla="*/ 2328356 h 3343806"/>
              <a:gd name="connsiteX36" fmla="*/ 2054126 w 11377066"/>
              <a:gd name="connsiteY36" fmla="*/ 2285034 h 3343806"/>
              <a:gd name="connsiteX37" fmla="*/ 2132106 w 11377066"/>
              <a:gd name="connsiteY37" fmla="*/ 2238823 h 3343806"/>
              <a:gd name="connsiteX38" fmla="*/ 2478684 w 11377066"/>
              <a:gd name="connsiteY38" fmla="*/ 2085751 h 3343806"/>
              <a:gd name="connsiteX39" fmla="*/ 1511154 w 11377066"/>
              <a:gd name="connsiteY39" fmla="*/ 2094416 h 3343806"/>
              <a:gd name="connsiteX40" fmla="*/ 1638232 w 11377066"/>
              <a:gd name="connsiteY40" fmla="*/ 2042429 h 3343806"/>
              <a:gd name="connsiteX41" fmla="*/ 2972556 w 11377066"/>
              <a:gd name="connsiteY41" fmla="*/ 1718957 h 3343806"/>
              <a:gd name="connsiteX42" fmla="*/ 3238266 w 11377066"/>
              <a:gd name="connsiteY42" fmla="*/ 1678523 h 3343806"/>
              <a:gd name="connsiteX43" fmla="*/ 2522005 w 11377066"/>
              <a:gd name="connsiteY43" fmla="*/ 1664082 h 3343806"/>
              <a:gd name="connsiteX44" fmla="*/ 1421621 w 11377066"/>
              <a:gd name="connsiteY44" fmla="*/ 1522563 h 3343806"/>
              <a:gd name="connsiteX45" fmla="*/ 1525595 w 11377066"/>
              <a:gd name="connsiteY45" fmla="*/ 1392596 h 3343806"/>
              <a:gd name="connsiteX46" fmla="*/ 982623 w 11377066"/>
              <a:gd name="connsiteY46" fmla="*/ 1415701 h 3343806"/>
              <a:gd name="connsiteX47" fmla="*/ 1231003 w 11377066"/>
              <a:gd name="connsiteY47" fmla="*/ 1314616 h 3343806"/>
              <a:gd name="connsiteX48" fmla="*/ 1025945 w 11377066"/>
              <a:gd name="connsiteY48" fmla="*/ 1297287 h 3343806"/>
              <a:gd name="connsiteX49" fmla="*/ 841104 w 11377066"/>
              <a:gd name="connsiteY49" fmla="*/ 1225083 h 3343806"/>
              <a:gd name="connsiteX50" fmla="*/ 1612239 w 11377066"/>
              <a:gd name="connsiteY50" fmla="*/ 1112445 h 3343806"/>
              <a:gd name="connsiteX51" fmla="*/ 1814409 w 11377066"/>
              <a:gd name="connsiteY51" fmla="*/ 1008471 h 3343806"/>
              <a:gd name="connsiteX52" fmla="*/ 1932824 w 11377066"/>
              <a:gd name="connsiteY52" fmla="*/ 979590 h 3343806"/>
              <a:gd name="connsiteX53" fmla="*/ 2083007 w 11377066"/>
              <a:gd name="connsiteY53" fmla="*/ 936268 h 3343806"/>
              <a:gd name="connsiteX54" fmla="*/ 1947265 w 11377066"/>
              <a:gd name="connsiteY54" fmla="*/ 924715 h 3343806"/>
              <a:gd name="connsiteX55" fmla="*/ 1271438 w 11377066"/>
              <a:gd name="connsiteY55" fmla="*/ 895834 h 3343806"/>
              <a:gd name="connsiteX56" fmla="*/ 659150 w 11377066"/>
              <a:gd name="connsiteY56" fmla="*/ 907386 h 3343806"/>
              <a:gd name="connsiteX57" fmla="*/ 780453 w 11377066"/>
              <a:gd name="connsiteY57" fmla="*/ 846735 h 3343806"/>
              <a:gd name="connsiteX58" fmla="*/ 841104 w 11377066"/>
              <a:gd name="connsiteY58" fmla="*/ 788972 h 3343806"/>
              <a:gd name="connsiteX59" fmla="*/ 448316 w 11377066"/>
              <a:gd name="connsiteY59" fmla="*/ 659006 h 3343806"/>
              <a:gd name="connsiteX60" fmla="*/ 910419 w 11377066"/>
              <a:gd name="connsiteY60" fmla="*/ 569473 h 3343806"/>
              <a:gd name="connsiteX61" fmla="*/ 604275 w 11377066"/>
              <a:gd name="connsiteY61" fmla="*/ 514598 h 3343806"/>
              <a:gd name="connsiteX62" fmla="*/ 15093 w 11377066"/>
              <a:gd name="connsiteY62" fmla="*/ 352862 h 3343806"/>
              <a:gd name="connsiteX63" fmla="*/ 430987 w 11377066"/>
              <a:gd name="connsiteY63" fmla="*/ 136251 h 3343806"/>
              <a:gd name="connsiteX64" fmla="*/ 874092 w 11377066"/>
              <a:gd name="connsiteY64" fmla="*/ 17656 h 3343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377066" h="3343806">
                <a:moveTo>
                  <a:pt x="914840" y="0"/>
                </a:moveTo>
                <a:lnTo>
                  <a:pt x="11365513" y="0"/>
                </a:lnTo>
                <a:lnTo>
                  <a:pt x="11365513" y="846735"/>
                </a:lnTo>
                <a:cubicBezTo>
                  <a:pt x="11273092" y="924715"/>
                  <a:pt x="11163343" y="985366"/>
                  <a:pt x="11050704" y="1046017"/>
                </a:cubicBezTo>
                <a:cubicBezTo>
                  <a:pt x="11088251" y="1089339"/>
                  <a:pt x="11169119" y="1037353"/>
                  <a:pt x="11195112" y="1103780"/>
                </a:cubicBezTo>
                <a:cubicBezTo>
                  <a:pt x="10987166" y="1216419"/>
                  <a:pt x="10796548" y="1357938"/>
                  <a:pt x="10553944" y="1441695"/>
                </a:cubicBezTo>
                <a:cubicBezTo>
                  <a:pt x="10753226" y="1381043"/>
                  <a:pt x="10952508" y="1409925"/>
                  <a:pt x="11148902" y="1383932"/>
                </a:cubicBezTo>
                <a:cubicBezTo>
                  <a:pt x="11174895" y="1418589"/>
                  <a:pt x="11131573" y="1418589"/>
                  <a:pt x="11117132" y="1430142"/>
                </a:cubicBezTo>
                <a:cubicBezTo>
                  <a:pt x="11102692" y="1441695"/>
                  <a:pt x="11082474" y="1450359"/>
                  <a:pt x="11085363" y="1476352"/>
                </a:cubicBezTo>
                <a:cubicBezTo>
                  <a:pt x="11174895" y="1487905"/>
                  <a:pt x="11273092" y="1447471"/>
                  <a:pt x="11365513" y="1447471"/>
                </a:cubicBezTo>
                <a:lnTo>
                  <a:pt x="11365513" y="1496569"/>
                </a:lnTo>
                <a:cubicBezTo>
                  <a:pt x="11333743" y="1513898"/>
                  <a:pt x="11293310" y="1519674"/>
                  <a:pt x="11278869" y="1554332"/>
                </a:cubicBezTo>
                <a:cubicBezTo>
                  <a:pt x="11307750" y="1548556"/>
                  <a:pt x="11336632" y="1545668"/>
                  <a:pt x="11365513" y="1539891"/>
                </a:cubicBezTo>
                <a:lnTo>
                  <a:pt x="11377066" y="1539891"/>
                </a:lnTo>
                <a:lnTo>
                  <a:pt x="11377066" y="1765167"/>
                </a:lnTo>
                <a:cubicBezTo>
                  <a:pt x="9482441" y="3362313"/>
                  <a:pt x="4945162" y="3324767"/>
                  <a:pt x="4624577" y="3342096"/>
                </a:cubicBezTo>
                <a:cubicBezTo>
                  <a:pt x="4523492" y="3347872"/>
                  <a:pt x="4098935" y="3339207"/>
                  <a:pt x="4000738" y="3313214"/>
                </a:cubicBezTo>
                <a:cubicBezTo>
                  <a:pt x="3867883" y="3281444"/>
                  <a:pt x="3853443" y="3217905"/>
                  <a:pt x="3853443" y="3217905"/>
                </a:cubicBezTo>
                <a:cubicBezTo>
                  <a:pt x="3853443" y="3217905"/>
                  <a:pt x="3919869" y="3191912"/>
                  <a:pt x="4003625" y="3171695"/>
                </a:cubicBezTo>
                <a:cubicBezTo>
                  <a:pt x="4165361" y="3131261"/>
                  <a:pt x="4298217" y="3056169"/>
                  <a:pt x="4465729" y="3024399"/>
                </a:cubicBezTo>
                <a:cubicBezTo>
                  <a:pt x="4315546" y="3033064"/>
                  <a:pt x="4165361" y="3038840"/>
                  <a:pt x="4015179" y="3047505"/>
                </a:cubicBezTo>
                <a:cubicBezTo>
                  <a:pt x="4223124" y="2969524"/>
                  <a:pt x="4442625" y="2957972"/>
                  <a:pt x="4656346" y="2926202"/>
                </a:cubicBezTo>
                <a:cubicBezTo>
                  <a:pt x="4725662" y="2917538"/>
                  <a:pt x="4841188" y="2943531"/>
                  <a:pt x="4841188" y="2862663"/>
                </a:cubicBezTo>
                <a:cubicBezTo>
                  <a:pt x="4838300" y="2810676"/>
                  <a:pt x="4725662" y="2833782"/>
                  <a:pt x="4659236" y="2836670"/>
                </a:cubicBezTo>
                <a:cubicBezTo>
                  <a:pt x="4364644" y="2845334"/>
                  <a:pt x="4072941" y="2882880"/>
                  <a:pt x="3778351" y="2914650"/>
                </a:cubicBezTo>
                <a:cubicBezTo>
                  <a:pt x="3749468" y="2917538"/>
                  <a:pt x="3714811" y="2931979"/>
                  <a:pt x="3694595" y="2923314"/>
                </a:cubicBezTo>
                <a:cubicBezTo>
                  <a:pt x="3527082" y="2865551"/>
                  <a:pt x="3336463" y="2879992"/>
                  <a:pt x="3119852" y="2862663"/>
                </a:cubicBezTo>
                <a:cubicBezTo>
                  <a:pt x="3238266" y="2796236"/>
                  <a:pt x="3339351" y="2842446"/>
                  <a:pt x="3440437" y="2799124"/>
                </a:cubicBezTo>
                <a:cubicBezTo>
                  <a:pt x="3316246" y="2752913"/>
                  <a:pt x="3189168" y="2773131"/>
                  <a:pt x="3070753" y="2761578"/>
                </a:cubicBezTo>
                <a:cubicBezTo>
                  <a:pt x="2984109" y="2752913"/>
                  <a:pt x="2672189" y="2741361"/>
                  <a:pt x="2623091" y="2726920"/>
                </a:cubicBezTo>
                <a:cubicBezTo>
                  <a:pt x="2472907" y="2683598"/>
                  <a:pt x="2293842" y="2689374"/>
                  <a:pt x="2160987" y="2611394"/>
                </a:cubicBezTo>
                <a:cubicBezTo>
                  <a:pt x="2065678" y="2556519"/>
                  <a:pt x="1938600" y="2602730"/>
                  <a:pt x="1837515" y="2573848"/>
                </a:cubicBezTo>
                <a:cubicBezTo>
                  <a:pt x="1794192" y="2533414"/>
                  <a:pt x="1854843" y="2504533"/>
                  <a:pt x="1869284" y="2472763"/>
                </a:cubicBezTo>
                <a:cubicBezTo>
                  <a:pt x="1889502" y="2432329"/>
                  <a:pt x="1834626" y="2423665"/>
                  <a:pt x="1808633" y="2386119"/>
                </a:cubicBezTo>
                <a:cubicBezTo>
                  <a:pt x="1987698" y="2389007"/>
                  <a:pt x="2158099" y="2377454"/>
                  <a:pt x="2354493" y="2342797"/>
                </a:cubicBezTo>
                <a:cubicBezTo>
                  <a:pt x="2273625" y="2290810"/>
                  <a:pt x="2204309" y="2339908"/>
                  <a:pt x="2146546" y="2328356"/>
                </a:cubicBezTo>
                <a:cubicBezTo>
                  <a:pt x="2106113" y="2319691"/>
                  <a:pt x="2054126" y="2328356"/>
                  <a:pt x="2054126" y="2285034"/>
                </a:cubicBezTo>
                <a:cubicBezTo>
                  <a:pt x="2054126" y="2250376"/>
                  <a:pt x="2100336" y="2244599"/>
                  <a:pt x="2132106" y="2238823"/>
                </a:cubicBezTo>
                <a:cubicBezTo>
                  <a:pt x="2256296" y="2218606"/>
                  <a:pt x="2377599" y="2192613"/>
                  <a:pt x="2478684" y="2085751"/>
                </a:cubicBezTo>
                <a:cubicBezTo>
                  <a:pt x="2152323" y="2051094"/>
                  <a:pt x="1817297" y="2186837"/>
                  <a:pt x="1511154" y="2094416"/>
                </a:cubicBezTo>
                <a:cubicBezTo>
                  <a:pt x="1537147" y="2033765"/>
                  <a:pt x="1597798" y="2045317"/>
                  <a:pt x="1638232" y="2042429"/>
                </a:cubicBezTo>
                <a:cubicBezTo>
                  <a:pt x="1909718" y="2016436"/>
                  <a:pt x="2825261" y="1701628"/>
                  <a:pt x="2972556" y="1718957"/>
                </a:cubicBezTo>
                <a:cubicBezTo>
                  <a:pt x="3062089" y="1727621"/>
                  <a:pt x="3154510" y="1721845"/>
                  <a:pt x="3238266" y="1678523"/>
                </a:cubicBezTo>
                <a:cubicBezTo>
                  <a:pt x="3339351" y="1626536"/>
                  <a:pt x="2695295" y="1736286"/>
                  <a:pt x="2522005" y="1664082"/>
                </a:cubicBezTo>
                <a:cubicBezTo>
                  <a:pt x="2438249" y="1629424"/>
                  <a:pt x="1730654" y="1528339"/>
                  <a:pt x="1421621" y="1522563"/>
                </a:cubicBezTo>
                <a:cubicBezTo>
                  <a:pt x="1450503" y="1467688"/>
                  <a:pt x="1557364" y="1470576"/>
                  <a:pt x="1525595" y="1392596"/>
                </a:cubicBezTo>
                <a:cubicBezTo>
                  <a:pt x="1358082" y="1386820"/>
                  <a:pt x="1179017" y="1435918"/>
                  <a:pt x="982623" y="1415701"/>
                </a:cubicBezTo>
                <a:cubicBezTo>
                  <a:pt x="1051938" y="1346386"/>
                  <a:pt x="1153023" y="1352162"/>
                  <a:pt x="1231003" y="1314616"/>
                </a:cubicBezTo>
                <a:cubicBezTo>
                  <a:pt x="1170352" y="1262629"/>
                  <a:pt x="1095261" y="1294399"/>
                  <a:pt x="1025945" y="1297287"/>
                </a:cubicBezTo>
                <a:cubicBezTo>
                  <a:pt x="965294" y="1300175"/>
                  <a:pt x="812222" y="1227972"/>
                  <a:pt x="841104" y="1225083"/>
                </a:cubicBezTo>
                <a:cubicBezTo>
                  <a:pt x="1101037" y="1207755"/>
                  <a:pt x="1352306" y="1129775"/>
                  <a:pt x="1612239" y="1112445"/>
                </a:cubicBezTo>
                <a:cubicBezTo>
                  <a:pt x="1698883" y="1106668"/>
                  <a:pt x="1797081" y="1112445"/>
                  <a:pt x="1814409" y="1008471"/>
                </a:cubicBezTo>
                <a:cubicBezTo>
                  <a:pt x="1817297" y="979590"/>
                  <a:pt x="1808633" y="973814"/>
                  <a:pt x="1932824" y="979590"/>
                </a:cubicBezTo>
                <a:cubicBezTo>
                  <a:pt x="1981922" y="982478"/>
                  <a:pt x="2045461" y="982478"/>
                  <a:pt x="2083007" y="936268"/>
                </a:cubicBezTo>
                <a:cubicBezTo>
                  <a:pt x="2045461" y="898722"/>
                  <a:pt x="1990587" y="927603"/>
                  <a:pt x="1947265" y="924715"/>
                </a:cubicBezTo>
                <a:cubicBezTo>
                  <a:pt x="1828850" y="921827"/>
                  <a:pt x="1386963" y="904498"/>
                  <a:pt x="1271438" y="895834"/>
                </a:cubicBezTo>
                <a:cubicBezTo>
                  <a:pt x="1031721" y="875617"/>
                  <a:pt x="901755" y="933380"/>
                  <a:pt x="659150" y="907386"/>
                </a:cubicBezTo>
                <a:cubicBezTo>
                  <a:pt x="734242" y="890057"/>
                  <a:pt x="705361" y="866952"/>
                  <a:pt x="780453" y="846735"/>
                </a:cubicBezTo>
                <a:cubicBezTo>
                  <a:pt x="815110" y="838071"/>
                  <a:pt x="849768" y="820742"/>
                  <a:pt x="841104" y="788972"/>
                </a:cubicBezTo>
                <a:cubicBezTo>
                  <a:pt x="835327" y="757202"/>
                  <a:pt x="396329" y="690775"/>
                  <a:pt x="448316" y="659006"/>
                </a:cubicBezTo>
                <a:cubicBezTo>
                  <a:pt x="592723" y="575249"/>
                  <a:pt x="1020169" y="607019"/>
                  <a:pt x="910419" y="569473"/>
                </a:cubicBezTo>
                <a:cubicBezTo>
                  <a:pt x="742907" y="511710"/>
                  <a:pt x="716913" y="500157"/>
                  <a:pt x="604275" y="514598"/>
                </a:cubicBezTo>
                <a:cubicBezTo>
                  <a:pt x="506079" y="529039"/>
                  <a:pt x="113290" y="349974"/>
                  <a:pt x="15093" y="352862"/>
                </a:cubicBezTo>
                <a:cubicBezTo>
                  <a:pt x="-71551" y="352862"/>
                  <a:pt x="234593" y="211343"/>
                  <a:pt x="430987" y="136251"/>
                </a:cubicBezTo>
                <a:cubicBezTo>
                  <a:pt x="571784" y="82098"/>
                  <a:pt x="732076" y="70184"/>
                  <a:pt x="874092" y="17656"/>
                </a:cubicBezTo>
                <a:close/>
              </a:path>
            </a:pathLst>
          </a:custGeom>
          <a:solidFill>
            <a:schemeClr val="accent1">
              <a:alpha val="15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6F356ED6-5A55-5DF4-7676-0A14C5EC3FED}"/>
              </a:ext>
            </a:extLst>
          </p:cNvPr>
          <p:cNvSpPr>
            <a:spLocks noGrp="1"/>
          </p:cNvSpPr>
          <p:nvPr>
            <p:ph type="title"/>
          </p:nvPr>
        </p:nvSpPr>
        <p:spPr>
          <a:xfrm>
            <a:off x="814934" y="1427762"/>
            <a:ext cx="6803121" cy="911400"/>
          </a:xfrm>
        </p:spPr>
        <p:txBody>
          <a:bodyPr anchor="t">
            <a:normAutofit/>
          </a:bodyPr>
          <a:lstStyle/>
          <a:p>
            <a:r>
              <a:rPr lang="en-US" sz="3600" b="1" dirty="0">
                <a:latin typeface="Arial" panose="020B0604020202020204" pitchFamily="34" charset="0"/>
                <a:cs typeface="Arial" panose="020B0604020202020204" pitchFamily="34" charset="0"/>
              </a:rPr>
              <a:t>Limitation</a:t>
            </a:r>
          </a:p>
        </p:txBody>
      </p:sp>
      <p:sp>
        <p:nvSpPr>
          <p:cNvPr id="3" name="Content Placeholder 2">
            <a:extLst>
              <a:ext uri="{FF2B5EF4-FFF2-40B4-BE49-F238E27FC236}">
                <a16:creationId xmlns:a16="http://schemas.microsoft.com/office/drawing/2014/main" id="{F81821F4-8AB8-622F-648B-EF43CFAB70D6}"/>
              </a:ext>
            </a:extLst>
          </p:cNvPr>
          <p:cNvSpPr>
            <a:spLocks noGrp="1"/>
          </p:cNvSpPr>
          <p:nvPr>
            <p:ph idx="1"/>
          </p:nvPr>
        </p:nvSpPr>
        <p:spPr>
          <a:xfrm>
            <a:off x="671567" y="2671772"/>
            <a:ext cx="10974576" cy="2852731"/>
          </a:xfrm>
        </p:spPr>
        <p:txBody>
          <a:bodyPr anchor="t">
            <a:normAutofit/>
          </a:bodyPr>
          <a:lstStyle/>
          <a:p>
            <a:pPr algn="just"/>
            <a:r>
              <a:rPr lang="en-US" sz="2400" b="1" dirty="0">
                <a:latin typeface="Arial" panose="020B0604020202020204" pitchFamily="34" charset="0"/>
                <a:cs typeface="Arial" panose="020B0604020202020204" pitchFamily="34" charset="0"/>
              </a:rPr>
              <a:t>Data Resolution: </a:t>
            </a:r>
            <a:r>
              <a:rPr lang="en-US" sz="2400" dirty="0">
                <a:latin typeface="Arial" panose="020B0604020202020204" pitchFamily="34" charset="0"/>
                <a:cs typeface="Arial" panose="020B0604020202020204" pitchFamily="34" charset="0"/>
              </a:rPr>
              <a:t>The Global Forest Change dataset has a 30-meter resolution, which may miss small-scale disturbances or regrowth.</a:t>
            </a:r>
          </a:p>
          <a:p>
            <a:pPr marL="0" indent="0" algn="just">
              <a:buNone/>
            </a:pPr>
            <a:endParaRPr lang="en-US" sz="2400" dirty="0">
              <a:latin typeface="Arial" panose="020B0604020202020204" pitchFamily="34" charset="0"/>
              <a:cs typeface="Arial" panose="020B0604020202020204" pitchFamily="34" charset="0"/>
            </a:endParaRPr>
          </a:p>
          <a:p>
            <a:pPr algn="just"/>
            <a:r>
              <a:rPr lang="en-US" sz="2400" b="1" dirty="0">
                <a:latin typeface="Arial" panose="020B0604020202020204" pitchFamily="34" charset="0"/>
                <a:cs typeface="Arial" panose="020B0604020202020204" pitchFamily="34" charset="0"/>
              </a:rPr>
              <a:t>Absence of Ground Validation: </a:t>
            </a:r>
            <a:r>
              <a:rPr lang="en-US" sz="2400" dirty="0">
                <a:latin typeface="Arial" panose="020B0604020202020204" pitchFamily="34" charset="0"/>
                <a:cs typeface="Arial" panose="020B0604020202020204" pitchFamily="34" charset="0"/>
              </a:rPr>
              <a:t>The study relies solely on remote sensing data; no field verification was conducted to confirm forest loss/gain patterns.</a:t>
            </a:r>
          </a:p>
        </p:txBody>
      </p:sp>
      <p:sp>
        <p:nvSpPr>
          <p:cNvPr id="12" name="Freeform: Shape 11">
            <a:extLst>
              <a:ext uri="{FF2B5EF4-FFF2-40B4-BE49-F238E27FC236}">
                <a16:creationId xmlns:a16="http://schemas.microsoft.com/office/drawing/2014/main" id="{C6BFDF0B-6325-416D-926F-7141006D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93668" y="5127460"/>
            <a:ext cx="6498333" cy="1730540"/>
          </a:xfrm>
          <a:custGeom>
            <a:avLst/>
            <a:gdLst>
              <a:gd name="connsiteX0" fmla="*/ 2987112 w 6498333"/>
              <a:gd name="connsiteY0" fmla="*/ 1730384 h 1730540"/>
              <a:gd name="connsiteX1" fmla="*/ 3113423 w 6498333"/>
              <a:gd name="connsiteY1" fmla="*/ 1728494 h 1730540"/>
              <a:gd name="connsiteX2" fmla="*/ 6436159 w 6498333"/>
              <a:gd name="connsiteY2" fmla="*/ 1396018 h 1730540"/>
              <a:gd name="connsiteX3" fmla="*/ 6498333 w 6498333"/>
              <a:gd name="connsiteY3" fmla="*/ 1381988 h 1730540"/>
              <a:gd name="connsiteX4" fmla="*/ 6498333 w 6498333"/>
              <a:gd name="connsiteY4" fmla="*/ 0 h 1730540"/>
              <a:gd name="connsiteX5" fmla="*/ 723703 w 6498333"/>
              <a:gd name="connsiteY5" fmla="*/ 0 h 1730540"/>
              <a:gd name="connsiteX6" fmla="*/ 629735 w 6498333"/>
              <a:gd name="connsiteY6" fmla="*/ 31770 h 1730540"/>
              <a:gd name="connsiteX7" fmla="*/ 127078 w 6498333"/>
              <a:gd name="connsiteY7" fmla="*/ 173371 h 1730540"/>
              <a:gd name="connsiteX8" fmla="*/ 0 w 6498333"/>
              <a:gd name="connsiteY8" fmla="*/ 235577 h 1730540"/>
              <a:gd name="connsiteX9" fmla="*/ 967530 w 6498333"/>
              <a:gd name="connsiteY9" fmla="*/ 225208 h 1730540"/>
              <a:gd name="connsiteX10" fmla="*/ 620954 w 6498333"/>
              <a:gd name="connsiteY10" fmla="*/ 408367 h 1730540"/>
              <a:gd name="connsiteX11" fmla="*/ 542972 w 6498333"/>
              <a:gd name="connsiteY11" fmla="*/ 463661 h 1730540"/>
              <a:gd name="connsiteX12" fmla="*/ 635392 w 6498333"/>
              <a:gd name="connsiteY12" fmla="*/ 515499 h 1730540"/>
              <a:gd name="connsiteX13" fmla="*/ 843339 w 6498333"/>
              <a:gd name="connsiteY13" fmla="*/ 532778 h 1730540"/>
              <a:gd name="connsiteX14" fmla="*/ 297479 w 6498333"/>
              <a:gd name="connsiteY14" fmla="*/ 584615 h 1730540"/>
              <a:gd name="connsiteX15" fmla="*/ 358130 w 6498333"/>
              <a:gd name="connsiteY15" fmla="*/ 688289 h 1730540"/>
              <a:gd name="connsiteX16" fmla="*/ 326361 w 6498333"/>
              <a:gd name="connsiteY16" fmla="*/ 809243 h 1730540"/>
              <a:gd name="connsiteX17" fmla="*/ 649833 w 6498333"/>
              <a:gd name="connsiteY17" fmla="*/ 854169 h 1730540"/>
              <a:gd name="connsiteX18" fmla="*/ 1111937 w 6498333"/>
              <a:gd name="connsiteY18" fmla="*/ 992402 h 1730540"/>
              <a:gd name="connsiteX19" fmla="*/ 1559599 w 6498333"/>
              <a:gd name="connsiteY19" fmla="*/ 1033872 h 1730540"/>
              <a:gd name="connsiteX20" fmla="*/ 1929284 w 6498333"/>
              <a:gd name="connsiteY20" fmla="*/ 1078798 h 1730540"/>
              <a:gd name="connsiteX21" fmla="*/ 1608698 w 6498333"/>
              <a:gd name="connsiteY21" fmla="*/ 1154826 h 1730540"/>
              <a:gd name="connsiteX22" fmla="*/ 2183442 w 6498333"/>
              <a:gd name="connsiteY22" fmla="*/ 1227398 h 1730540"/>
              <a:gd name="connsiteX23" fmla="*/ 2267197 w 6498333"/>
              <a:gd name="connsiteY23" fmla="*/ 1217031 h 1730540"/>
              <a:gd name="connsiteX24" fmla="*/ 3148082 w 6498333"/>
              <a:gd name="connsiteY24" fmla="*/ 1123724 h 1730540"/>
              <a:gd name="connsiteX25" fmla="*/ 3330034 w 6498333"/>
              <a:gd name="connsiteY25" fmla="*/ 1154826 h 1730540"/>
              <a:gd name="connsiteX26" fmla="*/ 3145192 w 6498333"/>
              <a:gd name="connsiteY26" fmla="*/ 1230854 h 1730540"/>
              <a:gd name="connsiteX27" fmla="*/ 2504025 w 6498333"/>
              <a:gd name="connsiteY27" fmla="*/ 1376000 h 1730540"/>
              <a:gd name="connsiteX28" fmla="*/ 2954575 w 6498333"/>
              <a:gd name="connsiteY28" fmla="*/ 1348352 h 1730540"/>
              <a:gd name="connsiteX29" fmla="*/ 2492471 w 6498333"/>
              <a:gd name="connsiteY29" fmla="*/ 1524600 h 1730540"/>
              <a:gd name="connsiteX30" fmla="*/ 2342289 w 6498333"/>
              <a:gd name="connsiteY30" fmla="*/ 1579893 h 1730540"/>
              <a:gd name="connsiteX31" fmla="*/ 2489584 w 6498333"/>
              <a:gd name="connsiteY31" fmla="*/ 1693935 h 1730540"/>
              <a:gd name="connsiteX32" fmla="*/ 2987112 w 6498333"/>
              <a:gd name="connsiteY32" fmla="*/ 1730384 h 1730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498333" h="1730540">
                <a:moveTo>
                  <a:pt x="2987112" y="1730384"/>
                </a:moveTo>
                <a:cubicBezTo>
                  <a:pt x="3042664" y="1730870"/>
                  <a:pt x="3088152" y="1730222"/>
                  <a:pt x="3113423" y="1728494"/>
                </a:cubicBezTo>
                <a:cubicBezTo>
                  <a:pt x="3293752" y="1716831"/>
                  <a:pt x="4808270" y="1725943"/>
                  <a:pt x="6436159" y="1396018"/>
                </a:cubicBezTo>
                <a:lnTo>
                  <a:pt x="6498333" y="1381988"/>
                </a:lnTo>
                <a:lnTo>
                  <a:pt x="6498333" y="0"/>
                </a:lnTo>
                <a:lnTo>
                  <a:pt x="723703" y="0"/>
                </a:lnTo>
                <a:lnTo>
                  <a:pt x="629735" y="31770"/>
                </a:lnTo>
                <a:cubicBezTo>
                  <a:pt x="421263" y="101447"/>
                  <a:pt x="228886" y="161708"/>
                  <a:pt x="127078" y="173371"/>
                </a:cubicBezTo>
                <a:cubicBezTo>
                  <a:pt x="86644" y="176827"/>
                  <a:pt x="25993" y="163004"/>
                  <a:pt x="0" y="235577"/>
                </a:cubicBezTo>
                <a:cubicBezTo>
                  <a:pt x="306144" y="346163"/>
                  <a:pt x="641170" y="183739"/>
                  <a:pt x="967530" y="225208"/>
                </a:cubicBezTo>
                <a:cubicBezTo>
                  <a:pt x="866445" y="353075"/>
                  <a:pt x="745142" y="384177"/>
                  <a:pt x="620954" y="408367"/>
                </a:cubicBezTo>
                <a:cubicBezTo>
                  <a:pt x="589182" y="415279"/>
                  <a:pt x="542972" y="422191"/>
                  <a:pt x="542972" y="463661"/>
                </a:cubicBezTo>
                <a:cubicBezTo>
                  <a:pt x="542972" y="515499"/>
                  <a:pt x="594959" y="505130"/>
                  <a:pt x="635392" y="515499"/>
                </a:cubicBezTo>
                <a:cubicBezTo>
                  <a:pt x="693155" y="529321"/>
                  <a:pt x="762471" y="470573"/>
                  <a:pt x="843339" y="532778"/>
                </a:cubicBezTo>
                <a:cubicBezTo>
                  <a:pt x="646945" y="574247"/>
                  <a:pt x="476544" y="588071"/>
                  <a:pt x="297479" y="584615"/>
                </a:cubicBezTo>
                <a:cubicBezTo>
                  <a:pt x="323472" y="629541"/>
                  <a:pt x="378348" y="639908"/>
                  <a:pt x="358130" y="688289"/>
                </a:cubicBezTo>
                <a:cubicBezTo>
                  <a:pt x="343689" y="726304"/>
                  <a:pt x="283038" y="760862"/>
                  <a:pt x="326361" y="809243"/>
                </a:cubicBezTo>
                <a:cubicBezTo>
                  <a:pt x="427447" y="843802"/>
                  <a:pt x="554524" y="788508"/>
                  <a:pt x="649833" y="854169"/>
                </a:cubicBezTo>
                <a:cubicBezTo>
                  <a:pt x="782688" y="947476"/>
                  <a:pt x="961753" y="940565"/>
                  <a:pt x="1111937" y="992402"/>
                </a:cubicBezTo>
                <a:cubicBezTo>
                  <a:pt x="1161035" y="1009682"/>
                  <a:pt x="1472955" y="1023504"/>
                  <a:pt x="1559599" y="1033872"/>
                </a:cubicBezTo>
                <a:cubicBezTo>
                  <a:pt x="1678015" y="1047696"/>
                  <a:pt x="1805093" y="1023504"/>
                  <a:pt x="1929284" y="1078798"/>
                </a:cubicBezTo>
                <a:cubicBezTo>
                  <a:pt x="1828198" y="1130635"/>
                  <a:pt x="1727113" y="1075343"/>
                  <a:pt x="1608698" y="1154826"/>
                </a:cubicBezTo>
                <a:cubicBezTo>
                  <a:pt x="1825309" y="1175561"/>
                  <a:pt x="2015928" y="1158282"/>
                  <a:pt x="2183442" y="1227398"/>
                </a:cubicBezTo>
                <a:cubicBezTo>
                  <a:pt x="2203658" y="1237767"/>
                  <a:pt x="2238314" y="1220487"/>
                  <a:pt x="2267197" y="1217031"/>
                </a:cubicBezTo>
                <a:cubicBezTo>
                  <a:pt x="2561787" y="1179017"/>
                  <a:pt x="2853490" y="1134091"/>
                  <a:pt x="3148082" y="1123724"/>
                </a:cubicBezTo>
                <a:cubicBezTo>
                  <a:pt x="3214508" y="1120268"/>
                  <a:pt x="3327146" y="1092621"/>
                  <a:pt x="3330034" y="1154826"/>
                </a:cubicBezTo>
                <a:cubicBezTo>
                  <a:pt x="3330034" y="1251589"/>
                  <a:pt x="3214508" y="1220487"/>
                  <a:pt x="3145192" y="1230854"/>
                </a:cubicBezTo>
                <a:cubicBezTo>
                  <a:pt x="2931471" y="1268869"/>
                  <a:pt x="2711970" y="1282691"/>
                  <a:pt x="2504025" y="1376000"/>
                </a:cubicBezTo>
                <a:cubicBezTo>
                  <a:pt x="2654207" y="1365632"/>
                  <a:pt x="2804392" y="1358720"/>
                  <a:pt x="2954575" y="1348352"/>
                </a:cubicBezTo>
                <a:cubicBezTo>
                  <a:pt x="2787063" y="1386367"/>
                  <a:pt x="2654207" y="1476218"/>
                  <a:pt x="2492471" y="1524600"/>
                </a:cubicBezTo>
                <a:cubicBezTo>
                  <a:pt x="2408715" y="1548791"/>
                  <a:pt x="2342289" y="1579893"/>
                  <a:pt x="2342289" y="1579893"/>
                </a:cubicBezTo>
                <a:cubicBezTo>
                  <a:pt x="2342289" y="1579893"/>
                  <a:pt x="2356730" y="1655921"/>
                  <a:pt x="2489584" y="1693935"/>
                </a:cubicBezTo>
                <a:cubicBezTo>
                  <a:pt x="2563232" y="1717262"/>
                  <a:pt x="2820457" y="1728925"/>
                  <a:pt x="2987112" y="1730384"/>
                </a:cubicBezTo>
                <a:close/>
              </a:path>
            </a:pathLst>
          </a:custGeom>
          <a:solidFill>
            <a:schemeClr val="accent1">
              <a:alpha val="10000"/>
            </a:schemeClr>
          </a:solidFill>
          <a:ln w="32707" cap="flat">
            <a:noFill/>
            <a:prstDash val="solid"/>
            <a:miter/>
          </a:ln>
        </p:spPr>
        <p:txBody>
          <a:bodyPr wrap="square" rtlCol="0" anchor="ctr">
            <a:noAutofit/>
          </a:bodyPr>
          <a:lstStyle/>
          <a:p>
            <a:endParaRPr lang="en-US">
              <a:solidFill>
                <a:schemeClr val="tx1"/>
              </a:solidFill>
            </a:endParaRPr>
          </a:p>
        </p:txBody>
      </p:sp>
    </p:spTree>
    <p:extLst>
      <p:ext uri="{BB962C8B-B14F-4D97-AF65-F5344CB8AC3E}">
        <p14:creationId xmlns:p14="http://schemas.microsoft.com/office/powerpoint/2010/main" val="595253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F0C27F7B-4EA1-49E0-999C-43C98C4F4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B5264-CD49-1542-14C6-574FF6D11546}"/>
              </a:ext>
            </a:extLst>
          </p:cNvPr>
          <p:cNvSpPr>
            <a:spLocks noGrp="1"/>
          </p:cNvSpPr>
          <p:nvPr>
            <p:ph type="title"/>
          </p:nvPr>
        </p:nvSpPr>
        <p:spPr>
          <a:xfrm>
            <a:off x="838199" y="365125"/>
            <a:ext cx="6052985" cy="1280319"/>
          </a:xfrm>
        </p:spPr>
        <p:txBody>
          <a:bodyPr>
            <a:normAutofit/>
          </a:bodyPr>
          <a:lstStyle/>
          <a:p>
            <a:r>
              <a:rPr lang="en-US" b="1" dirty="0">
                <a:latin typeface="Arial" panose="020B0604020202020204" pitchFamily="34" charset="0"/>
                <a:cs typeface="Arial" panose="020B0604020202020204" pitchFamily="34" charset="0"/>
              </a:rPr>
              <a:t>Conclusion</a:t>
            </a:r>
          </a:p>
        </p:txBody>
      </p:sp>
      <p:pic>
        <p:nvPicPr>
          <p:cNvPr id="7" name="Picture 6" descr="A forest with a lake in the background&#10;&#10;AI-generated content may be incorrect.">
            <a:extLst>
              <a:ext uri="{FF2B5EF4-FFF2-40B4-BE49-F238E27FC236}">
                <a16:creationId xmlns:a16="http://schemas.microsoft.com/office/drawing/2014/main" id="{84171926-CB66-1B94-5D32-314A9D4CD341}"/>
              </a:ext>
            </a:extLst>
          </p:cNvPr>
          <p:cNvPicPr>
            <a:picLocks noChangeAspect="1"/>
          </p:cNvPicPr>
          <p:nvPr/>
        </p:nvPicPr>
        <p:blipFill>
          <a:blip r:embed="rId2"/>
          <a:stretch>
            <a:fillRect/>
          </a:stretch>
        </p:blipFill>
        <p:spPr>
          <a:xfrm>
            <a:off x="7626670" y="591608"/>
            <a:ext cx="3766116" cy="2608792"/>
          </a:xfrm>
          <a:prstGeom prst="rect">
            <a:avLst/>
          </a:prstGeom>
          <a:ln>
            <a:noFill/>
          </a:ln>
          <a:effectLst>
            <a:softEdge rad="112500"/>
          </a:effectLst>
        </p:spPr>
      </p:pic>
      <p:pic>
        <p:nvPicPr>
          <p:cNvPr id="5" name="Picture 4" descr="A forest with many trees&#10;&#10;AI-generated content may be incorrect.">
            <a:extLst>
              <a:ext uri="{FF2B5EF4-FFF2-40B4-BE49-F238E27FC236}">
                <a16:creationId xmlns:a16="http://schemas.microsoft.com/office/drawing/2014/main" id="{992CEC61-A568-0C11-729C-6BF1418A0311}"/>
              </a:ext>
            </a:extLst>
          </p:cNvPr>
          <p:cNvPicPr>
            <a:picLocks noChangeAspect="1"/>
          </p:cNvPicPr>
          <p:nvPr/>
        </p:nvPicPr>
        <p:blipFill>
          <a:blip r:embed="rId3"/>
          <a:stretch>
            <a:fillRect/>
          </a:stretch>
        </p:blipFill>
        <p:spPr>
          <a:xfrm>
            <a:off x="7626669" y="3657600"/>
            <a:ext cx="3834573" cy="2559578"/>
          </a:xfrm>
          <a:prstGeom prst="rect">
            <a:avLst/>
          </a:prstGeom>
          <a:ln>
            <a:noFill/>
          </a:ln>
          <a:effectLst>
            <a:softEdge rad="112500"/>
          </a:effectLst>
        </p:spPr>
      </p:pic>
      <p:graphicFrame>
        <p:nvGraphicFramePr>
          <p:cNvPr id="15" name="Content Placeholder 2">
            <a:extLst>
              <a:ext uri="{FF2B5EF4-FFF2-40B4-BE49-F238E27FC236}">
                <a16:creationId xmlns:a16="http://schemas.microsoft.com/office/drawing/2014/main" id="{19FBDCBC-AC73-337E-6DC1-DCAEE070C1F5}"/>
              </a:ext>
            </a:extLst>
          </p:cNvPr>
          <p:cNvGraphicFramePr>
            <a:graphicFrameLocks noGrp="1"/>
          </p:cNvGraphicFramePr>
          <p:nvPr>
            <p:ph idx="1"/>
            <p:extLst>
              <p:ext uri="{D42A27DB-BD31-4B8C-83A1-F6EECF244321}">
                <p14:modId xmlns:p14="http://schemas.microsoft.com/office/powerpoint/2010/main" val="3024199730"/>
              </p:ext>
            </p:extLst>
          </p:nvPr>
        </p:nvGraphicFramePr>
        <p:xfrm>
          <a:off x="845976" y="1730609"/>
          <a:ext cx="6052981" cy="34819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50473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1CC8-A4FE-094E-4BA3-CAEF18E9E733}"/>
              </a:ext>
            </a:extLst>
          </p:cNvPr>
          <p:cNvSpPr>
            <a:spLocks noGrp="1"/>
          </p:cNvSpPr>
          <p:nvPr>
            <p:ph type="title"/>
          </p:nvPr>
        </p:nvSpPr>
        <p:spPr>
          <a:xfrm>
            <a:off x="630865" y="236471"/>
            <a:ext cx="10515600" cy="1154671"/>
          </a:xfrm>
        </p:spPr>
        <p:txBody>
          <a:bodyPr>
            <a:normAutofit/>
          </a:bodyPr>
          <a:lstStyle/>
          <a:p>
            <a:r>
              <a:rPr lang="en-US" sz="3600" b="1" dirty="0">
                <a:latin typeface="Arial" panose="020B0604020202020204" pitchFamily="34" charset="0"/>
                <a:cs typeface="Arial" panose="020B0604020202020204" pitchFamily="34" charset="0"/>
              </a:rPr>
              <a:t>Future Work </a:t>
            </a:r>
          </a:p>
        </p:txBody>
      </p:sp>
      <p:pic>
        <p:nvPicPr>
          <p:cNvPr id="5" name="Picture 4">
            <a:extLst>
              <a:ext uri="{FF2B5EF4-FFF2-40B4-BE49-F238E27FC236}">
                <a16:creationId xmlns:a16="http://schemas.microsoft.com/office/drawing/2014/main" id="{7A259D19-6B21-48F4-B2A0-291B577DC7C6}"/>
              </a:ext>
            </a:extLst>
          </p:cNvPr>
          <p:cNvPicPr>
            <a:picLocks noChangeAspect="1"/>
          </p:cNvPicPr>
          <p:nvPr/>
        </p:nvPicPr>
        <p:blipFill>
          <a:blip r:embed="rId2"/>
          <a:stretch>
            <a:fillRect/>
          </a:stretch>
        </p:blipFill>
        <p:spPr>
          <a:xfrm>
            <a:off x="908264" y="1653527"/>
            <a:ext cx="862058" cy="724466"/>
          </a:xfrm>
          <a:prstGeom prst="rect">
            <a:avLst/>
          </a:prstGeom>
        </p:spPr>
      </p:pic>
      <p:pic>
        <p:nvPicPr>
          <p:cNvPr id="7" name="Picture 6">
            <a:extLst>
              <a:ext uri="{FF2B5EF4-FFF2-40B4-BE49-F238E27FC236}">
                <a16:creationId xmlns:a16="http://schemas.microsoft.com/office/drawing/2014/main" id="{E263B3AF-8608-4F9C-8A22-7233CFFBA6DA}"/>
              </a:ext>
            </a:extLst>
          </p:cNvPr>
          <p:cNvPicPr>
            <a:picLocks noChangeAspect="1"/>
          </p:cNvPicPr>
          <p:nvPr/>
        </p:nvPicPr>
        <p:blipFill>
          <a:blip r:embed="rId3"/>
          <a:stretch>
            <a:fillRect/>
          </a:stretch>
        </p:blipFill>
        <p:spPr>
          <a:xfrm>
            <a:off x="1008362" y="2792916"/>
            <a:ext cx="761959" cy="679923"/>
          </a:xfrm>
          <a:prstGeom prst="rect">
            <a:avLst/>
          </a:prstGeom>
        </p:spPr>
      </p:pic>
      <p:pic>
        <p:nvPicPr>
          <p:cNvPr id="11" name="Picture 10">
            <a:extLst>
              <a:ext uri="{FF2B5EF4-FFF2-40B4-BE49-F238E27FC236}">
                <a16:creationId xmlns:a16="http://schemas.microsoft.com/office/drawing/2014/main" id="{29EABC60-7935-E395-8264-E93181000CC5}"/>
              </a:ext>
            </a:extLst>
          </p:cNvPr>
          <p:cNvPicPr>
            <a:picLocks noChangeAspect="1"/>
          </p:cNvPicPr>
          <p:nvPr/>
        </p:nvPicPr>
        <p:blipFill>
          <a:blip r:embed="rId4"/>
          <a:stretch>
            <a:fillRect/>
          </a:stretch>
        </p:blipFill>
        <p:spPr>
          <a:xfrm>
            <a:off x="845017" y="4153226"/>
            <a:ext cx="884382" cy="591622"/>
          </a:xfrm>
          <a:prstGeom prst="rect">
            <a:avLst/>
          </a:prstGeom>
        </p:spPr>
      </p:pic>
      <p:pic>
        <p:nvPicPr>
          <p:cNvPr id="13" name="Picture 12">
            <a:extLst>
              <a:ext uri="{FF2B5EF4-FFF2-40B4-BE49-F238E27FC236}">
                <a16:creationId xmlns:a16="http://schemas.microsoft.com/office/drawing/2014/main" id="{B185BB23-5AF8-2388-4DEA-E6A8191114A4}"/>
              </a:ext>
            </a:extLst>
          </p:cNvPr>
          <p:cNvPicPr>
            <a:picLocks noChangeAspect="1"/>
          </p:cNvPicPr>
          <p:nvPr/>
        </p:nvPicPr>
        <p:blipFill>
          <a:blip r:embed="rId5"/>
          <a:stretch>
            <a:fillRect/>
          </a:stretch>
        </p:blipFill>
        <p:spPr>
          <a:xfrm>
            <a:off x="696233" y="5393629"/>
            <a:ext cx="1320067" cy="679923"/>
          </a:xfrm>
          <a:prstGeom prst="rect">
            <a:avLst/>
          </a:prstGeom>
        </p:spPr>
      </p:pic>
      <p:sp>
        <p:nvSpPr>
          <p:cNvPr id="15" name="TextBox 14">
            <a:extLst>
              <a:ext uri="{FF2B5EF4-FFF2-40B4-BE49-F238E27FC236}">
                <a16:creationId xmlns:a16="http://schemas.microsoft.com/office/drawing/2014/main" id="{87E366C7-1145-9CB3-E39B-80FD51415C92}"/>
              </a:ext>
            </a:extLst>
          </p:cNvPr>
          <p:cNvSpPr txBox="1"/>
          <p:nvPr/>
        </p:nvSpPr>
        <p:spPr>
          <a:xfrm>
            <a:off x="2046244" y="1559630"/>
            <a:ext cx="9885099"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Incorporate data from high-resolution satellite data (e.g., Sentinel-2, </a:t>
            </a:r>
            <a:r>
              <a:rPr lang="en-US" dirty="0" err="1">
                <a:latin typeface="Arial" panose="020B0604020202020204" pitchFamily="34" charset="0"/>
                <a:cs typeface="Arial" panose="020B0604020202020204" pitchFamily="34" charset="0"/>
              </a:rPr>
              <a:t>PlanetScope</a:t>
            </a:r>
            <a:r>
              <a:rPr lang="en-US" dirty="0">
                <a:latin typeface="Arial" panose="020B0604020202020204" pitchFamily="34" charset="0"/>
                <a:cs typeface="Arial" panose="020B0604020202020204" pitchFamily="34" charset="0"/>
              </a:rPr>
              <a:t>) to improve detection of small-scale forest changes.</a:t>
            </a:r>
          </a:p>
        </p:txBody>
      </p:sp>
      <p:sp>
        <p:nvSpPr>
          <p:cNvPr id="17" name="TextBox 16">
            <a:extLst>
              <a:ext uri="{FF2B5EF4-FFF2-40B4-BE49-F238E27FC236}">
                <a16:creationId xmlns:a16="http://schemas.microsoft.com/office/drawing/2014/main" id="{A9BB2A37-AB19-3435-A436-12895EEA3745}"/>
              </a:ext>
            </a:extLst>
          </p:cNvPr>
          <p:cNvSpPr txBox="1"/>
          <p:nvPr/>
        </p:nvSpPr>
        <p:spPr>
          <a:xfrm>
            <a:off x="2046244" y="2662498"/>
            <a:ext cx="9367990"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Extend the period of analysis to include post-2023 data for real-time forest monitoring and trend validation</a:t>
            </a:r>
          </a:p>
        </p:txBody>
      </p:sp>
      <p:sp>
        <p:nvSpPr>
          <p:cNvPr id="23" name="TextBox 22">
            <a:extLst>
              <a:ext uri="{FF2B5EF4-FFF2-40B4-BE49-F238E27FC236}">
                <a16:creationId xmlns:a16="http://schemas.microsoft.com/office/drawing/2014/main" id="{28B61332-5728-A427-F2E7-5DAA623F7C0E}"/>
              </a:ext>
            </a:extLst>
          </p:cNvPr>
          <p:cNvSpPr txBox="1"/>
          <p:nvPr/>
        </p:nvSpPr>
        <p:spPr>
          <a:xfrm>
            <a:off x="2298896" y="5337646"/>
            <a:ext cx="9115338" cy="646331"/>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Apply machine learning techniques for automated change detection and pattern recognition across large datasets.</a:t>
            </a:r>
          </a:p>
        </p:txBody>
      </p:sp>
      <p:sp>
        <p:nvSpPr>
          <p:cNvPr id="21" name="TextBox 20">
            <a:extLst>
              <a:ext uri="{FF2B5EF4-FFF2-40B4-BE49-F238E27FC236}">
                <a16:creationId xmlns:a16="http://schemas.microsoft.com/office/drawing/2014/main" id="{594BF4F2-6307-2F2D-9819-4E13FF4C471D}"/>
              </a:ext>
            </a:extLst>
          </p:cNvPr>
          <p:cNvSpPr txBox="1"/>
          <p:nvPr/>
        </p:nvSpPr>
        <p:spPr>
          <a:xfrm>
            <a:off x="2150115" y="4123648"/>
            <a:ext cx="6094948" cy="369332"/>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Conduct field validation </a:t>
            </a:r>
          </a:p>
        </p:txBody>
      </p:sp>
    </p:spTree>
    <p:extLst>
      <p:ext uri="{BB962C8B-B14F-4D97-AF65-F5344CB8AC3E}">
        <p14:creationId xmlns:p14="http://schemas.microsoft.com/office/powerpoint/2010/main" val="3393939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83EF4-2DBB-2C69-FB8A-24E5683C4E64}"/>
              </a:ext>
            </a:extLst>
          </p:cNvPr>
          <p:cNvSpPr>
            <a:spLocks noGrp="1"/>
          </p:cNvSpPr>
          <p:nvPr>
            <p:ph type="title"/>
          </p:nvPr>
        </p:nvSpPr>
        <p:spPr>
          <a:xfrm>
            <a:off x="569628" y="418288"/>
            <a:ext cx="10515600" cy="889517"/>
          </a:xfrm>
        </p:spPr>
        <p:txBody>
          <a:bodyPr>
            <a:normAutofit/>
          </a:bodyPr>
          <a:lstStyle/>
          <a:p>
            <a:r>
              <a:rPr lang="en-US" sz="3600" b="1"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99228BA7-4589-F167-80EC-3BD37E694293}"/>
              </a:ext>
            </a:extLst>
          </p:cNvPr>
          <p:cNvSpPr>
            <a:spLocks noGrp="1"/>
          </p:cNvSpPr>
          <p:nvPr>
            <p:ph idx="1"/>
          </p:nvPr>
        </p:nvSpPr>
        <p:spPr>
          <a:xfrm>
            <a:off x="516465" y="1690688"/>
            <a:ext cx="11311467" cy="4160520"/>
          </a:xfrm>
        </p:spPr>
        <p:txBody>
          <a:bodyPr>
            <a:normAutofit fontScale="40000" lnSpcReduction="20000"/>
          </a:bodyPr>
          <a:lstStyle/>
          <a:p>
            <a:pPr algn="just"/>
            <a:r>
              <a:rPr lang="en-US" sz="3800" dirty="0">
                <a:latin typeface="Arial" panose="020B0604020202020204" pitchFamily="34" charset="0"/>
                <a:cs typeface="Arial" panose="020B0604020202020204" pitchFamily="34" charset="0"/>
              </a:rPr>
              <a:t>Cuba, N., Sauls, L. A., Bebbington, A. J., Bebbington, D. H., </a:t>
            </a:r>
            <a:r>
              <a:rPr lang="en-US" sz="3800" dirty="0" err="1">
                <a:latin typeface="Arial" panose="020B0604020202020204" pitchFamily="34" charset="0"/>
                <a:cs typeface="Arial" panose="020B0604020202020204" pitchFamily="34" charset="0"/>
              </a:rPr>
              <a:t>Chicchon</a:t>
            </a:r>
            <a:r>
              <a:rPr lang="en-US" sz="3800" dirty="0">
                <a:latin typeface="Arial" panose="020B0604020202020204" pitchFamily="34" charset="0"/>
                <a:cs typeface="Arial" panose="020B0604020202020204" pitchFamily="34" charset="0"/>
              </a:rPr>
              <a:t>, A., </a:t>
            </a:r>
            <a:r>
              <a:rPr lang="en-US" sz="3800" dirty="0" err="1">
                <a:latin typeface="Arial" panose="020B0604020202020204" pitchFamily="34" charset="0"/>
                <a:cs typeface="Arial" panose="020B0604020202020204" pitchFamily="34" charset="0"/>
              </a:rPr>
              <a:t>Marimón</a:t>
            </a:r>
            <a:r>
              <a:rPr lang="en-US" sz="3800" dirty="0">
                <a:latin typeface="Arial" panose="020B0604020202020204" pitchFamily="34" charset="0"/>
                <a:cs typeface="Arial" panose="020B0604020202020204" pitchFamily="34" charset="0"/>
              </a:rPr>
              <a:t>, P. D., Diaz, O., Hecht, S., Kandel, S., &amp; Osborne, T. (2022). Emerging hot spot analysis to indicate forest conservation priorities and efficacy on regional to continental scales: A study of forest change in Selva Maya 2000–2020. </a:t>
            </a:r>
            <a:r>
              <a:rPr lang="en-US" sz="3800" i="1" dirty="0">
                <a:latin typeface="Arial" panose="020B0604020202020204" pitchFamily="34" charset="0"/>
                <a:cs typeface="Arial" panose="020B0604020202020204" pitchFamily="34" charset="0"/>
              </a:rPr>
              <a:t>Environmental Research Communications, 4</a:t>
            </a:r>
            <a:r>
              <a:rPr lang="en-US" sz="3800" dirty="0">
                <a:latin typeface="Arial" panose="020B0604020202020204" pitchFamily="34" charset="0"/>
                <a:cs typeface="Arial" panose="020B0604020202020204" pitchFamily="34" charset="0"/>
              </a:rPr>
              <a:t>(7), 071004. </a:t>
            </a:r>
            <a:r>
              <a:rPr lang="en-US" sz="3800" dirty="0">
                <a:latin typeface="Arial" panose="020B0604020202020204" pitchFamily="34" charset="0"/>
                <a:cs typeface="Arial" panose="020B0604020202020204" pitchFamily="34" charset="0"/>
                <a:hlinkClick r:id="rId2"/>
              </a:rPr>
              <a:t>https://doi.org/10.1088/2515-7620/ac82de</a:t>
            </a:r>
            <a:endParaRPr lang="en-US" sz="3800" dirty="0">
              <a:latin typeface="Arial" panose="020B0604020202020204" pitchFamily="34" charset="0"/>
              <a:cs typeface="Arial" panose="020B0604020202020204" pitchFamily="34" charset="0"/>
            </a:endParaRPr>
          </a:p>
          <a:p>
            <a:pPr algn="just"/>
            <a:r>
              <a:rPr lang="en-US" sz="3800" dirty="0">
                <a:latin typeface="Arial" panose="020B0604020202020204" pitchFamily="34" charset="0"/>
                <a:cs typeface="Arial" panose="020B0604020202020204" pitchFamily="34" charset="0"/>
              </a:rPr>
              <a:t>Hansen, M. C., Potapov, P. V., Moore, R., Hancher, M., </a:t>
            </a:r>
            <a:r>
              <a:rPr lang="en-US" sz="3800" dirty="0" err="1">
                <a:latin typeface="Arial" panose="020B0604020202020204" pitchFamily="34" charset="0"/>
                <a:cs typeface="Arial" panose="020B0604020202020204" pitchFamily="34" charset="0"/>
              </a:rPr>
              <a:t>Turubanova</a:t>
            </a:r>
            <a:r>
              <a:rPr lang="en-US" sz="3800" dirty="0">
                <a:latin typeface="Arial" panose="020B0604020202020204" pitchFamily="34" charset="0"/>
                <a:cs typeface="Arial" panose="020B0604020202020204" pitchFamily="34" charset="0"/>
              </a:rPr>
              <a:t>, S. A., </a:t>
            </a:r>
            <a:r>
              <a:rPr lang="en-US" sz="3800" dirty="0" err="1">
                <a:latin typeface="Arial" panose="020B0604020202020204" pitchFamily="34" charset="0"/>
                <a:cs typeface="Arial" panose="020B0604020202020204" pitchFamily="34" charset="0"/>
              </a:rPr>
              <a:t>Tyukavina</a:t>
            </a:r>
            <a:r>
              <a:rPr lang="en-US" sz="3800" dirty="0">
                <a:latin typeface="Arial" panose="020B0604020202020204" pitchFamily="34" charset="0"/>
                <a:cs typeface="Arial" panose="020B0604020202020204" pitchFamily="34" charset="0"/>
              </a:rPr>
              <a:t>, A., </a:t>
            </a:r>
            <a:r>
              <a:rPr lang="en-US" sz="3800" dirty="0" err="1">
                <a:latin typeface="Arial" panose="020B0604020202020204" pitchFamily="34" charset="0"/>
                <a:cs typeface="Arial" panose="020B0604020202020204" pitchFamily="34" charset="0"/>
              </a:rPr>
              <a:t>Thau</a:t>
            </a:r>
            <a:r>
              <a:rPr lang="en-US" sz="3800" dirty="0">
                <a:latin typeface="Arial" panose="020B0604020202020204" pitchFamily="34" charset="0"/>
                <a:cs typeface="Arial" panose="020B0604020202020204" pitchFamily="34" charset="0"/>
              </a:rPr>
              <a:t>, D., Stehman, S. V., Goetz, S. J., Loveland, T. R., Kommareddy, A., Egorov, A., Chini, L., Justice, C. O., &amp; Townshend, J. R. G. (2013). High-resolution global maps of 21st-century forest cover change. </a:t>
            </a:r>
            <a:r>
              <a:rPr lang="en-US" sz="3800" i="1" dirty="0">
                <a:latin typeface="Arial" panose="020B0604020202020204" pitchFamily="34" charset="0"/>
                <a:cs typeface="Arial" panose="020B0604020202020204" pitchFamily="34" charset="0"/>
              </a:rPr>
              <a:t>Science, 342</a:t>
            </a:r>
            <a:r>
              <a:rPr lang="en-US" sz="3800" dirty="0">
                <a:latin typeface="Arial" panose="020B0604020202020204" pitchFamily="34" charset="0"/>
                <a:cs typeface="Arial" panose="020B0604020202020204" pitchFamily="34" charset="0"/>
              </a:rPr>
              <a:t>(6160), 850–853. </a:t>
            </a:r>
            <a:r>
              <a:rPr lang="en-US" sz="3800" dirty="0">
                <a:latin typeface="Arial" panose="020B0604020202020204" pitchFamily="34" charset="0"/>
                <a:cs typeface="Arial" panose="020B0604020202020204" pitchFamily="34" charset="0"/>
                <a:hlinkClick r:id="rId3"/>
              </a:rPr>
              <a:t>https://doi.org/10.1126/science.1244693</a:t>
            </a:r>
            <a:endParaRPr lang="en-US" sz="3800" dirty="0">
              <a:latin typeface="Arial" panose="020B0604020202020204" pitchFamily="34" charset="0"/>
              <a:cs typeface="Arial" panose="020B0604020202020204" pitchFamily="34" charset="0"/>
            </a:endParaRPr>
          </a:p>
          <a:p>
            <a:pPr algn="just"/>
            <a:r>
              <a:rPr lang="en-US" sz="3800" dirty="0">
                <a:latin typeface="Arial" panose="020B0604020202020204" pitchFamily="34" charset="0"/>
                <a:cs typeface="Arial" panose="020B0604020202020204" pitchFamily="34" charset="0"/>
              </a:rPr>
              <a:t>Hansen, M. C., University of Maryland, Google, USGS, &amp; NASA. (2023).</a:t>
            </a:r>
            <a:br>
              <a:rPr lang="en-US" sz="3800" dirty="0">
                <a:latin typeface="Arial" panose="020B0604020202020204" pitchFamily="34" charset="0"/>
                <a:cs typeface="Arial" panose="020B0604020202020204" pitchFamily="34" charset="0"/>
              </a:rPr>
            </a:br>
            <a:r>
              <a:rPr lang="en-US" sz="3800" dirty="0">
                <a:latin typeface="Arial" panose="020B0604020202020204" pitchFamily="34" charset="0"/>
                <a:cs typeface="Arial" panose="020B0604020202020204" pitchFamily="34" charset="0"/>
              </a:rPr>
              <a:t>Global Forest Change 2000–2023 (v1.11) [Dataset]. Global Land Analysis and Discovery (GLAD) Lab, University of Maryland. </a:t>
            </a:r>
            <a:r>
              <a:rPr lang="en-US" sz="3800" dirty="0">
                <a:latin typeface="Arial" panose="020B0604020202020204" pitchFamily="34" charset="0"/>
                <a:cs typeface="Arial" panose="020B0604020202020204" pitchFamily="34" charset="0"/>
                <a:hlinkClick r:id="rId4"/>
              </a:rPr>
              <a:t>https://glad.earthengine.app/view/global-forest-change</a:t>
            </a:r>
            <a:endParaRPr lang="en-US" sz="3800" dirty="0">
              <a:latin typeface="Arial" panose="020B0604020202020204" pitchFamily="34" charset="0"/>
              <a:cs typeface="Arial" panose="020B0604020202020204" pitchFamily="34" charset="0"/>
            </a:endParaRPr>
          </a:p>
          <a:p>
            <a:pPr algn="just">
              <a:lnSpc>
                <a:spcPct val="115000"/>
              </a:lnSpc>
              <a:spcAft>
                <a:spcPts val="800"/>
              </a:spcAft>
            </a:pPr>
            <a:r>
              <a:rPr lang="en-US" sz="3800" kern="100" dirty="0" err="1">
                <a:effectLst/>
                <a:latin typeface="Arial" panose="020B0604020202020204" pitchFamily="34" charset="0"/>
                <a:ea typeface="Aptos" panose="020B0004020202020204" pitchFamily="34" charset="0"/>
                <a:cs typeface="Arial" panose="020B0604020202020204" pitchFamily="34" charset="0"/>
              </a:rPr>
              <a:t>MassGIS</a:t>
            </a:r>
            <a:r>
              <a:rPr lang="en-US" sz="3800" kern="100" dirty="0">
                <a:effectLst/>
                <a:latin typeface="Arial" panose="020B0604020202020204" pitchFamily="34" charset="0"/>
                <a:ea typeface="Aptos" panose="020B0004020202020204" pitchFamily="34" charset="0"/>
                <a:cs typeface="Arial" panose="020B0604020202020204" pitchFamily="34" charset="0"/>
              </a:rPr>
              <a:t>. (2023). Protected and Recreational OpenSpace. </a:t>
            </a:r>
            <a:r>
              <a:rPr lang="en-US" sz="3800" kern="100" dirty="0">
                <a:effectLst/>
                <a:latin typeface="Arial" panose="020B0604020202020204" pitchFamily="34" charset="0"/>
                <a:ea typeface="Aptos" panose="020B0004020202020204" pitchFamily="34" charset="0"/>
                <a:cs typeface="Arial" panose="020B0604020202020204" pitchFamily="34" charset="0"/>
                <a:hlinkClick r:id="rId5"/>
              </a:rPr>
              <a:t>https://www.mass.gov/info-details/massgis-data-protected-and-recreational-openspace</a:t>
            </a:r>
            <a:endParaRPr lang="en-US" sz="3800" kern="100" dirty="0">
              <a:effectLst/>
              <a:latin typeface="Arial" panose="020B06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en-US" sz="3800" dirty="0">
                <a:latin typeface="Arial" panose="020B0604020202020204" pitchFamily="34" charset="0"/>
                <a:cs typeface="Arial" panose="020B0604020202020204" pitchFamily="34" charset="0"/>
              </a:rPr>
              <a:t>Massachusetts Department of Conservation and Recreation (DCR). (2023). Quabbin Reservoir Watershed System. Retrieved from https://www.mass.gov/locations/quabbin-reservoir</a:t>
            </a:r>
            <a:endParaRPr lang="en-US" sz="3800" kern="100" dirty="0">
              <a:effectLst/>
              <a:latin typeface="Arial" panose="020B0604020202020204" pitchFamily="34" charset="0"/>
              <a:ea typeface="Aptos" panose="020B00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6505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98C5-9DDC-FAE0-AAA1-68017CB98298}"/>
              </a:ext>
            </a:extLst>
          </p:cNvPr>
          <p:cNvSpPr>
            <a:spLocks noGrp="1"/>
          </p:cNvSpPr>
          <p:nvPr>
            <p:ph type="title"/>
          </p:nvPr>
        </p:nvSpPr>
        <p:spPr>
          <a:xfrm>
            <a:off x="761773" y="292396"/>
            <a:ext cx="10515600" cy="1630675"/>
          </a:xfrm>
        </p:spPr>
        <p:txBody>
          <a:bodyPr/>
          <a:lstStyle/>
          <a:p>
            <a:pPr algn="ctr"/>
            <a:r>
              <a:rPr lang="en-US" b="1" dirty="0">
                <a:latin typeface="Curlz MT" panose="04040404050702020202" pitchFamily="82" charset="0"/>
              </a:rPr>
              <a:t>Thanks</a:t>
            </a:r>
            <a:br>
              <a:rPr lang="en-US" b="1" dirty="0">
                <a:latin typeface="Curlz MT" panose="04040404050702020202" pitchFamily="82" charset="0"/>
              </a:rPr>
            </a:br>
            <a:endParaRPr lang="en-US" b="1" dirty="0">
              <a:latin typeface="Curlz MT" panose="04040404050702020202" pitchFamily="82" charset="0"/>
            </a:endParaRPr>
          </a:p>
        </p:txBody>
      </p:sp>
      <p:sp>
        <p:nvSpPr>
          <p:cNvPr id="3" name="Content Placeholder 2">
            <a:extLst>
              <a:ext uri="{FF2B5EF4-FFF2-40B4-BE49-F238E27FC236}">
                <a16:creationId xmlns:a16="http://schemas.microsoft.com/office/drawing/2014/main" id="{408E41D4-E786-FEA2-0DFF-948B5B5EC311}"/>
              </a:ext>
            </a:extLst>
          </p:cNvPr>
          <p:cNvSpPr>
            <a:spLocks noGrp="1"/>
          </p:cNvSpPr>
          <p:nvPr>
            <p:ph idx="1"/>
          </p:nvPr>
        </p:nvSpPr>
        <p:spPr/>
        <p:txBody>
          <a:bodyPr/>
          <a:lstStyle/>
          <a:p>
            <a:pPr marL="0" indent="0" algn="ctr">
              <a:buNone/>
            </a:pPr>
            <a:endParaRPr lang="en-US" dirty="0"/>
          </a:p>
        </p:txBody>
      </p:sp>
      <p:pic>
        <p:nvPicPr>
          <p:cNvPr id="4" name="Picture 3">
            <a:extLst>
              <a:ext uri="{FF2B5EF4-FFF2-40B4-BE49-F238E27FC236}">
                <a16:creationId xmlns:a16="http://schemas.microsoft.com/office/drawing/2014/main" id="{320FBCDF-8D96-35DE-A3E6-943E5BF683BF}"/>
              </a:ext>
            </a:extLst>
          </p:cNvPr>
          <p:cNvPicPr>
            <a:picLocks noChangeAspect="1"/>
          </p:cNvPicPr>
          <p:nvPr/>
        </p:nvPicPr>
        <p:blipFill>
          <a:blip r:embed="rId2"/>
          <a:stretch>
            <a:fillRect/>
          </a:stretch>
        </p:blipFill>
        <p:spPr>
          <a:xfrm>
            <a:off x="172120" y="2011681"/>
            <a:ext cx="5774549" cy="4649618"/>
          </a:xfrm>
          <a:prstGeom prst="rect">
            <a:avLst/>
          </a:prstGeom>
        </p:spPr>
      </p:pic>
      <p:pic>
        <p:nvPicPr>
          <p:cNvPr id="5" name="Picture 4">
            <a:extLst>
              <a:ext uri="{FF2B5EF4-FFF2-40B4-BE49-F238E27FC236}">
                <a16:creationId xmlns:a16="http://schemas.microsoft.com/office/drawing/2014/main" id="{88480B39-D16C-4F81-7BFD-88B723D73A66}"/>
              </a:ext>
            </a:extLst>
          </p:cNvPr>
          <p:cNvPicPr>
            <a:picLocks noChangeAspect="1"/>
          </p:cNvPicPr>
          <p:nvPr/>
        </p:nvPicPr>
        <p:blipFill>
          <a:blip r:embed="rId3"/>
          <a:stretch>
            <a:fillRect/>
          </a:stretch>
        </p:blipFill>
        <p:spPr>
          <a:xfrm>
            <a:off x="6443664" y="2011681"/>
            <a:ext cx="5491383" cy="4673530"/>
          </a:xfrm>
          <a:prstGeom prst="rect">
            <a:avLst/>
          </a:prstGeom>
        </p:spPr>
      </p:pic>
    </p:spTree>
    <p:extLst>
      <p:ext uri="{BB962C8B-B14F-4D97-AF65-F5344CB8AC3E}">
        <p14:creationId xmlns:p14="http://schemas.microsoft.com/office/powerpoint/2010/main" val="560889282"/>
      </p:ext>
    </p:extLst>
  </p:cSld>
  <p:clrMapOvr>
    <a:masterClrMapping/>
  </p:clrMapOvr>
</p:sld>
</file>

<file path=ppt/theme/theme1.xml><?xml version="1.0" encoding="utf-8"?>
<a:theme xmlns:a="http://schemas.openxmlformats.org/drawingml/2006/main" name="BrushVTI">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3709</TotalTime>
  <Words>1499</Words>
  <Application>Microsoft Office PowerPoint</Application>
  <PresentationFormat>Widescreen</PresentationFormat>
  <Paragraphs>110</Paragraphs>
  <Slides>22</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Amasis MT Pro Black</vt:lpstr>
      <vt:lpstr>Aptos</vt:lpstr>
      <vt:lpstr>Arial</vt:lpstr>
      <vt:lpstr>Century Gothic</vt:lpstr>
      <vt:lpstr>Curlz MT</vt:lpstr>
      <vt:lpstr>Wingdings</vt:lpstr>
      <vt:lpstr>BrushVTI</vt:lpstr>
      <vt:lpstr>Spatiotemporal Analysis of Forest Cover Change and Hot Spot Detection in the Quabbin Reservoir Watershed Forest, Massachusetts </vt:lpstr>
      <vt:lpstr>Introduction</vt:lpstr>
      <vt:lpstr>Study Area</vt:lpstr>
      <vt:lpstr> Objectives </vt:lpstr>
      <vt:lpstr>Research Question</vt:lpstr>
      <vt:lpstr>Data used </vt:lpstr>
      <vt:lpstr> Workflow</vt:lpstr>
      <vt:lpstr>Results </vt:lpstr>
      <vt:lpstr>PowerPoint Presentation</vt:lpstr>
      <vt:lpstr>Visualize Space time Cube of Forest Loss</vt:lpstr>
      <vt:lpstr>  </vt:lpstr>
      <vt:lpstr>PowerPoint Presentation</vt:lpstr>
      <vt:lpstr>Forest Gain Analysis</vt:lpstr>
      <vt:lpstr>PowerPoint Presentation</vt:lpstr>
      <vt:lpstr>PowerPoint Presentation</vt:lpstr>
      <vt:lpstr>PowerPoint Presentation</vt:lpstr>
      <vt:lpstr>Change Summary</vt:lpstr>
      <vt:lpstr>Limitation</vt:lpstr>
      <vt:lpstr>Conclusion</vt:lpstr>
      <vt:lpstr>Future Work </vt:lpstr>
      <vt:lpstr>References</vt:lpstr>
      <vt:lpstr>Thanks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Alam, Mst Sanjida</dc:creator>
  <cp:lastModifiedBy>Alam, Mst Sanjida</cp:lastModifiedBy>
  <cp:revision>67</cp:revision>
  <dcterms:created xsi:type="dcterms:W3CDTF">2025-04-17T17:50:11Z</dcterms:created>
  <dcterms:modified xsi:type="dcterms:W3CDTF">2025-05-01T19:48:58Z</dcterms:modified>
</cp:coreProperties>
</file>