
<file path=[Content_Types].xml><?xml version="1.0" encoding="utf-8"?>
<Types xmlns="http://schemas.openxmlformats.org/package/2006/content-types">
  <Default Extension="xml" ContentType="application/vnd.openxmlformats-package.core-properties+xml"/>
  <Default Extension="jpeg" ContentType="image/jpeg"/>
  <Default Extension="jp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2.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slides/slide2.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4.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slides/slide9.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1" r:id="rId6"/>
    <p:sldId id="260"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F5FB"/>
    <a:srgbClr val="F2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p:cViewPr varScale="1">
        <p:scale>
          <a:sx n="104" d="100"/>
          <a:sy n="104" d="100"/>
        </p:scale>
        <p:origin x="216" y="68"/>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slide" Target="/ppt/slides/slide17.xml" Id="rId18" /><Relationship Type="http://schemas.openxmlformats.org/officeDocument/2006/relationships/tableStyles" Target="/ppt/tableStyles.xml" Id="rId26" /><Relationship Type="http://schemas.openxmlformats.org/officeDocument/2006/relationships/slide" Target="/ppt/slides/slide2.xml" Id="rId3" /><Relationship Type="http://schemas.openxmlformats.org/officeDocument/2006/relationships/slide" Target="/ppt/slides/slide20.xml" Id="rId21"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slide" Target="/ppt/slides/slide16.xml" Id="rId17" /><Relationship Type="http://schemas.openxmlformats.org/officeDocument/2006/relationships/theme" Target="/ppt/theme/theme1.xml" Id="rId25" /><Relationship Type="http://schemas.openxmlformats.org/officeDocument/2006/relationships/slide" Target="/ppt/slides/slide1.xml" Id="rId2" /><Relationship Type="http://schemas.openxmlformats.org/officeDocument/2006/relationships/slide" Target="/ppt/slides/slide15.xml" Id="rId16" /><Relationship Type="http://schemas.openxmlformats.org/officeDocument/2006/relationships/slide" Target="/ppt/slides/slide19.xml" Id="rId20"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viewProps" Target="/ppt/viewProps.xml" Id="rId24" /><Relationship Type="http://schemas.openxmlformats.org/officeDocument/2006/relationships/slide" Target="/ppt/slides/slide4.xml" Id="rId5" /><Relationship Type="http://schemas.openxmlformats.org/officeDocument/2006/relationships/slide" Target="/ppt/slides/slide14.xml" Id="rId15" /><Relationship Type="http://schemas.openxmlformats.org/officeDocument/2006/relationships/presProps" Target="/ppt/presProps.xml" Id="rId23" /><Relationship Type="http://schemas.openxmlformats.org/officeDocument/2006/relationships/slide" Target="/ppt/slides/slide9.xml" Id="rId10" /><Relationship Type="http://schemas.openxmlformats.org/officeDocument/2006/relationships/slide" Target="/ppt/slides/slide18.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 Type="http://schemas.openxmlformats.org/officeDocument/2006/relationships/notesMaster" Target="/ppt/notesMasters/notesMaster1.xml" Id="rId22"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2724FD-211B-4E95-B6FA-7E214E149CDB}" type="datetimeFigureOut">
              <a:rPr lang="en-US" smtClean="0"/>
              <a:t>5/4/2025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BA1336-8CC9-4C4D-9E17-5F41B7B2C4F9}" type="slidenum">
              <a:rPr lang="en-US" smtClean="0"/>
              <a:t>‹#›</a:t>
            </a:fld>
            <a:endParaRPr lang="en-US"/>
          </a:p>
        </p:txBody>
      </p:sp>
    </p:spTree>
    <p:extLst>
      <p:ext uri="{BB962C8B-B14F-4D97-AF65-F5344CB8AC3E}">
        <p14:creationId xmlns:p14="http://schemas.microsoft.com/office/powerpoint/2010/main" val="898089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BA1336-8CC9-4C4D-9E17-5F41B7B2C4F9}" type="slidenum">
              <a:rPr lang="en-US" smtClean="0"/>
              <a:t>5</a:t>
            </a:fld>
            <a:endParaRPr lang="en-US"/>
          </a:p>
        </p:txBody>
      </p:sp>
    </p:spTree>
    <p:extLst>
      <p:ext uri="{BB962C8B-B14F-4D97-AF65-F5344CB8AC3E}">
        <p14:creationId xmlns:p14="http://schemas.microsoft.com/office/powerpoint/2010/main" val="3964994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BA1336-8CC9-4C4D-9E17-5F41B7B2C4F9}" type="slidenum">
              <a:rPr lang="en-US" smtClean="0"/>
              <a:t>7</a:t>
            </a:fld>
            <a:endParaRPr lang="en-US"/>
          </a:p>
        </p:txBody>
      </p:sp>
    </p:spTree>
    <p:extLst>
      <p:ext uri="{BB962C8B-B14F-4D97-AF65-F5344CB8AC3E}">
        <p14:creationId xmlns:p14="http://schemas.microsoft.com/office/powerpoint/2010/main" val="149286814"/>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DE8EA-7E74-A7E7-D7BA-054BA33C15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0346B8-5F36-082B-C273-97502514AF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8F7AED-A22E-DC2C-FD5D-F40711CEFF71}"/>
              </a:ext>
            </a:extLst>
          </p:cNvPr>
          <p:cNvSpPr>
            <a:spLocks noGrp="1"/>
          </p:cNvSpPr>
          <p:nvPr>
            <p:ph type="dt" sz="half" idx="10"/>
          </p:nvPr>
        </p:nvSpPr>
        <p:spPr/>
        <p:txBody>
          <a:bodyPr/>
          <a:lstStyle/>
          <a:p>
            <a:fld id="{3722958D-DA7A-4FB4-9DCB-01B8723818CD}" type="datetimeFigureOut">
              <a:rPr lang="en-US" smtClean="0"/>
              <a:t>5/4/2025</a:t>
            </a:fld>
            <a:endParaRPr lang="en-US"/>
          </a:p>
        </p:txBody>
      </p:sp>
      <p:sp>
        <p:nvSpPr>
          <p:cNvPr id="5" name="Footer Placeholder 4">
            <a:extLst>
              <a:ext uri="{FF2B5EF4-FFF2-40B4-BE49-F238E27FC236}">
                <a16:creationId xmlns:a16="http://schemas.microsoft.com/office/drawing/2014/main" id="{A7E43340-134C-7A11-706D-232E7E709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68D80-D187-1A87-E3A9-F6FD0CF2FF22}"/>
              </a:ext>
            </a:extLst>
          </p:cNvPr>
          <p:cNvSpPr>
            <a:spLocks noGrp="1"/>
          </p:cNvSpPr>
          <p:nvPr>
            <p:ph type="sldNum" sz="quarter" idx="12"/>
          </p:nvPr>
        </p:nvSpPr>
        <p:spPr/>
        <p:txBody>
          <a:bodyPr/>
          <a:lstStyle/>
          <a:p>
            <a:fld id="{42F93656-95E8-438C-8861-DA84AF0E4D9A}" type="slidenum">
              <a:rPr lang="en-US" smtClean="0"/>
              <a:t>‹#›</a:t>
            </a:fld>
            <a:endParaRPr lang="en-US"/>
          </a:p>
        </p:txBody>
      </p:sp>
    </p:spTree>
    <p:extLst>
      <p:ext uri="{BB962C8B-B14F-4D97-AF65-F5344CB8AC3E}">
        <p14:creationId xmlns:p14="http://schemas.microsoft.com/office/powerpoint/2010/main" val="1319210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47ED-694A-1104-EA11-701BCB8446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449360-DC6B-69CF-95C5-5801195AF9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8AF87-2B2D-8AFC-B5C3-7E9A1563C200}"/>
              </a:ext>
            </a:extLst>
          </p:cNvPr>
          <p:cNvSpPr>
            <a:spLocks noGrp="1"/>
          </p:cNvSpPr>
          <p:nvPr>
            <p:ph type="dt" sz="half" idx="10"/>
          </p:nvPr>
        </p:nvSpPr>
        <p:spPr/>
        <p:txBody>
          <a:bodyPr/>
          <a:lstStyle/>
          <a:p>
            <a:fld id="{3722958D-DA7A-4FB4-9DCB-01B8723818CD}" type="datetimeFigureOut">
              <a:rPr lang="en-US" smtClean="0"/>
              <a:t>5/4/2025</a:t>
            </a:fld>
            <a:endParaRPr lang="en-US"/>
          </a:p>
        </p:txBody>
      </p:sp>
      <p:sp>
        <p:nvSpPr>
          <p:cNvPr id="5" name="Footer Placeholder 4">
            <a:extLst>
              <a:ext uri="{FF2B5EF4-FFF2-40B4-BE49-F238E27FC236}">
                <a16:creationId xmlns:a16="http://schemas.microsoft.com/office/drawing/2014/main" id="{1C2C6DDE-1544-C6E5-9D49-30729B16A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BC556-57C4-3729-4D83-694FA9824524}"/>
              </a:ext>
            </a:extLst>
          </p:cNvPr>
          <p:cNvSpPr>
            <a:spLocks noGrp="1"/>
          </p:cNvSpPr>
          <p:nvPr>
            <p:ph type="sldNum" sz="quarter" idx="12"/>
          </p:nvPr>
        </p:nvSpPr>
        <p:spPr/>
        <p:txBody>
          <a:bodyPr/>
          <a:lstStyle/>
          <a:p>
            <a:fld id="{42F93656-95E8-438C-8861-DA84AF0E4D9A}" type="slidenum">
              <a:rPr lang="en-US" smtClean="0"/>
              <a:t>‹#›</a:t>
            </a:fld>
            <a:endParaRPr lang="en-US"/>
          </a:p>
        </p:txBody>
      </p:sp>
    </p:spTree>
    <p:extLst>
      <p:ext uri="{BB962C8B-B14F-4D97-AF65-F5344CB8AC3E}">
        <p14:creationId xmlns:p14="http://schemas.microsoft.com/office/powerpoint/2010/main" val="3349427519"/>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2" /><Relationship Type="http://schemas.openxmlformats.org/officeDocument/2006/relationships/slideLayout" Target="/ppt/slideLayouts/slideLayout2.xml" Id="rId2" /><Relationship Type="http://schemas.openxmlformats.org/officeDocument/2006/relationships/slideLayout" Target="/ppt/slideLayouts/slideLayout1.xml" Id="rId1" /></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21B400-31D7-EBB5-7B15-5CB1F2649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F779FC-34B2-7C4D-EAD9-D7F2E7E553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27C63A-C7ED-42E7-C70F-593E82934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22958D-DA7A-4FB4-9DCB-01B8723818CD}" type="datetimeFigureOut">
              <a:rPr lang="en-US" smtClean="0"/>
              <a:t>5/4/2025</a:t>
            </a:fld>
            <a:endParaRPr lang="en-US"/>
          </a:p>
        </p:txBody>
      </p:sp>
      <p:sp>
        <p:nvSpPr>
          <p:cNvPr id="5" name="Footer Placeholder 4">
            <a:extLst>
              <a:ext uri="{FF2B5EF4-FFF2-40B4-BE49-F238E27FC236}">
                <a16:creationId xmlns:a16="http://schemas.microsoft.com/office/drawing/2014/main" id="{A601C364-CCF1-4490-3EB3-08BCC44F4F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6FED9D0-3EDB-D945-F954-C59562089D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F93656-95E8-438C-8861-DA84AF0E4D9A}" type="slidenum">
              <a:rPr lang="en-US" smtClean="0"/>
              <a:t>‹#›</a:t>
            </a:fld>
            <a:endParaRPr lang="en-US"/>
          </a:p>
        </p:txBody>
      </p:sp>
    </p:spTree>
    <p:extLst>
      <p:ext uri="{BB962C8B-B14F-4D97-AF65-F5344CB8AC3E}">
        <p14:creationId xmlns:p14="http://schemas.microsoft.com/office/powerpoint/2010/main" val="3028609132"/>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2" /><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image" Target="/ppt/media/image2.png" Id="rId2" /><Relationship Type="http://schemas.openxmlformats.org/officeDocument/2006/relationships/slideLayout" Target="/ppt/slideLayouts/slideLayout2.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4.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Layout" Target="/ppt/slideLayouts/slideLayout2.xml" Id="rId1" /></Relationships>
</file>

<file path=ppt/slides/_rels/slide5.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2.xml" Id="rId1" /></Relationships>
</file>

<file path=ppt/slides/_rels/slide6.xml.rels>&#65279;<?xml version="1.0" encoding="utf-8"?><Relationships xmlns="http://schemas.openxmlformats.org/package/2006/relationships"><Relationship Type="http://schemas.openxmlformats.org/officeDocument/2006/relationships/image" Target="/ppt/media/image5.png" Id="rId2" /><Relationship Type="http://schemas.openxmlformats.org/officeDocument/2006/relationships/slideLayout" Target="/ppt/slideLayouts/slideLayout2.xml" Id="rId1" /></Relationships>
</file>

<file path=ppt/slides/_rels/slide7.xml.rels>&#65279;<?xml version="1.0" encoding="utf-8"?><Relationships xmlns="http://schemas.openxmlformats.org/package/2006/relationships"><Relationship Type="http://schemas.openxmlformats.org/officeDocument/2006/relationships/image" Target="/ppt/media/image6.jpg" Id="rId3" /><Relationship Type="http://schemas.openxmlformats.org/officeDocument/2006/relationships/notesSlide" Target="/ppt/notesSlides/notesSlide2.xml" Id="rId2" /><Relationship Type="http://schemas.openxmlformats.org/officeDocument/2006/relationships/slideLayout" Target="/ppt/slideLayouts/slideLayout2.xml" Id="rId1" /><Relationship Type="http://schemas.openxmlformats.org/officeDocument/2006/relationships/image" Target="/ppt/media/image9.png" Id="rId6" /><Relationship Type="http://schemas.openxmlformats.org/officeDocument/2006/relationships/image" Target="/ppt/media/image8.png" Id="rId5" /><Relationship Type="http://schemas.openxmlformats.org/officeDocument/2006/relationships/image" Target="/ppt/media/image7.jpg" Id="rId4" /></Relationships>
</file>

<file path=ppt/slides/_rels/slide8.xml.rels>&#65279;<?xml version="1.0" encoding="utf-8"?><Relationships xmlns="http://schemas.openxmlformats.org/package/2006/relationships"><Relationship Type="http://schemas.openxmlformats.org/officeDocument/2006/relationships/image" Target="/ppt/media/image11.png" Id="rId3" /><Relationship Type="http://schemas.openxmlformats.org/officeDocument/2006/relationships/image" Target="/ppt/media/image10.png" Id="rId2" /><Relationship Type="http://schemas.openxmlformats.org/officeDocument/2006/relationships/slideLayout" Target="/ppt/slideLayouts/slideLayout2.xml" Id="rId1" /></Relationships>
</file>

<file path=ppt/slides/_rels/slide9.xml.rels>&#65279;<?xml version="1.0" encoding="utf-8"?><Relationships xmlns="http://schemas.openxmlformats.org/package/2006/relationships"><Relationship Type="http://schemas.openxmlformats.org/officeDocument/2006/relationships/image" Target="/ppt/media/image12.png" Id="rId2" /><Relationship Type="http://schemas.openxmlformats.org/officeDocument/2006/relationships/slideLayout" Target="/ppt/slideLayouts/slideLayout2.xml" Id="rId1" /></Relationships>
</file>

<file path=ppt/slides/_rels/slide10.xml.rels>&#65279;<?xml version="1.0" encoding="utf-8"?><Relationships xmlns="http://schemas.openxmlformats.org/package/2006/relationships"><Relationship Type="http://schemas.openxmlformats.org/officeDocument/2006/relationships/image" Target="/ppt/media/image13.png" Id="rId2" /><Relationship Type="http://schemas.openxmlformats.org/officeDocument/2006/relationships/slideLayout" Target="/ppt/slideLayouts/slideLayout2.xml" Id="rId1" /></Relationships>
</file>

<file path=ppt/slides/_rels/slide11.xml.rels>&#65279;<?xml version="1.0" encoding="utf-8"?><Relationships xmlns="http://schemas.openxmlformats.org/package/2006/relationships"><Relationship Type="http://schemas.openxmlformats.org/officeDocument/2006/relationships/image" Target="/ppt/media/image14.png" Id="rId2" /><Relationship Type="http://schemas.openxmlformats.org/officeDocument/2006/relationships/slideLayout" Target="/ppt/slideLayouts/slideLayout2.xml" Id="rId1" /></Relationships>
</file>

<file path=ppt/slides/_rels/slide12.xml.rels>&#65279;<?xml version="1.0" encoding="utf-8"?><Relationships xmlns="http://schemas.openxmlformats.org/package/2006/relationships"><Relationship Type="http://schemas.openxmlformats.org/officeDocument/2006/relationships/image" Target="/ppt/media/image15.png" Id="rId2" /><Relationship Type="http://schemas.openxmlformats.org/officeDocument/2006/relationships/slideLayout" Target="/ppt/slideLayouts/slideLayout2.xml" Id="rId1" /></Relationships>
</file>

<file path=ppt/slides/_rels/slide13.xml.rels>&#65279;<?xml version="1.0" encoding="utf-8"?><Relationships xmlns="http://schemas.openxmlformats.org/package/2006/relationships"><Relationship Type="http://schemas.openxmlformats.org/officeDocument/2006/relationships/image" Target="/ppt/media/image16.png" Id="rId2" /><Relationship Type="http://schemas.openxmlformats.org/officeDocument/2006/relationships/slideLayout" Target="/ppt/slideLayouts/slideLayout2.xml" Id="rId1" /></Relationships>
</file>

<file path=ppt/slides/_rels/slide14.xml.rels>&#65279;<?xml version="1.0" encoding="utf-8"?><Relationships xmlns="http://schemas.openxmlformats.org/package/2006/relationships"><Relationship Type="http://schemas.openxmlformats.org/officeDocument/2006/relationships/image" Target="/ppt/media/image17.jpeg" Id="rId2" /><Relationship Type="http://schemas.openxmlformats.org/officeDocument/2006/relationships/slideLayout" Target="/ppt/slideLayouts/slideLayout2.xml" Id="rId1" /></Relationships>
</file>

<file path=ppt/slides/_rels/slide15.xml.rels>&#65279;<?xml version="1.0" encoding="utf-8"?><Relationships xmlns="http://schemas.openxmlformats.org/package/2006/relationships"><Relationship Type="http://schemas.openxmlformats.org/officeDocument/2006/relationships/image" Target="/ppt/media/image18.png" Id="rId2" /><Relationship Type="http://schemas.openxmlformats.org/officeDocument/2006/relationships/slideLayout" Target="/ppt/slideLayouts/slideLayout2.xml" Id="rId1" /></Relationships>
</file>

<file path=ppt/slides/_rels/slide16.xml.rels>&#65279;<?xml version="1.0" encoding="utf-8"?><Relationships xmlns="http://schemas.openxmlformats.org/package/2006/relationships"><Relationship Type="http://schemas.openxmlformats.org/officeDocument/2006/relationships/image" Target="/ppt/media/image19.png" Id="rId2" /><Relationship Type="http://schemas.openxmlformats.org/officeDocument/2006/relationships/slideLayout" Target="/ppt/slideLayouts/slideLayout2.xml" Id="rI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hyperlink" Target="https://profiles.doe.mass.edu/profiles/general.aspx?topNavId=1&amp;orgcode=01590005&amp;orgtypecode=6&amp;leftNavId=102" TargetMode="External" Id="rId3" /><Relationship Type="http://schemas.openxmlformats.org/officeDocument/2006/relationships/hyperlink" Target="https://www.doe.mass.edu/" TargetMode="External" Id="rId2" /><Relationship Type="http://schemas.openxmlformats.org/officeDocument/2006/relationships/hyperlink" Target="https://www.mass.gov/orgs/massgis-bureau-of-geographic-information" TargetMode="External" Id="rId4" /></Relationships>
</file>

<file path=ppt/slides/_rels/slide18.xml.rels>&#65279;<?xml version="1.0" encoding="utf-8"?><Relationships xmlns="http://schemas.openxmlformats.org/package/2006/relationships"><Relationship Type="http://schemas.openxmlformats.org/officeDocument/2006/relationships/image" Target="/ppt/media/image21.png" Id="rId3" /><Relationship Type="http://schemas.openxmlformats.org/officeDocument/2006/relationships/image" Target="/ppt/media/image20.png" Id="rId2" /><Relationship Type="http://schemas.openxmlformats.org/officeDocument/2006/relationships/slideLayout" Target="/ppt/slideLayouts/slideLayout2.xml" Id="rId1" /><Relationship Type="http://schemas.openxmlformats.org/officeDocument/2006/relationships/image" Target="/ppt/media/image23.png" Id="rId5" /><Relationship Type="http://schemas.openxmlformats.org/officeDocument/2006/relationships/image" Target="/ppt/media/image22.png" Id="rId4" /></Relationships>
</file>

<file path=ppt/slides/_rels/slide19.xml.rels>&#65279;<?xml version="1.0" encoding="utf-8"?><Relationships xmlns="http://schemas.openxmlformats.org/package/2006/relationships"><Relationship Type="http://schemas.openxmlformats.org/officeDocument/2006/relationships/image" Target="/ppt/media/image25.png" Id="rId3" /><Relationship Type="http://schemas.openxmlformats.org/officeDocument/2006/relationships/image" Target="/ppt/media/image24.png" Id="rId2" /><Relationship Type="http://schemas.openxmlformats.org/officeDocument/2006/relationships/slideLayout" Target="/ppt/slideLayouts/slideLayout2.xml" Id="rId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Id1"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5CC50F2E-EF04-4D7A-A09C-5AEF6E5EAD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A8760E64-5A41-72D1-579F-DC5F0A170A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4507" y="18087"/>
            <a:ext cx="4617491" cy="5468314"/>
          </a:xfrm>
          <a:prstGeom prst="rect">
            <a:avLst/>
          </a:prstGeom>
          <a:ln>
            <a:noFill/>
          </a:ln>
          <a:effectLst>
            <a:outerShdw blurRad="635000" dist="254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9E0E1F-5EB0-9281-5D89-18A75226D05A}"/>
              </a:ext>
            </a:extLst>
          </p:cNvPr>
          <p:cNvSpPr>
            <a:spLocks noGrp="1"/>
          </p:cNvSpPr>
          <p:nvPr>
            <p:ph type="ctrTitle"/>
          </p:nvPr>
        </p:nvSpPr>
        <p:spPr>
          <a:xfrm>
            <a:off x="7615909" y="-355941"/>
            <a:ext cx="4332660" cy="6167597"/>
          </a:xfrm>
        </p:spPr>
        <p:txBody>
          <a:bodyPr anchor="ctr">
            <a:normAutofit/>
          </a:bodyPr>
          <a:lstStyle/>
          <a:p>
            <a:r>
              <a:rPr lang="en-US" sz="3600" dirty="0">
                <a:latin typeface="Aptos Black" panose="020B0004020202020204" pitchFamily="34" charset="0"/>
              </a:rPr>
              <a:t>SPATIO-TEMPORAL ANALYSIS OF SCHOOL DISTRICT DROPOUT RATE IN MA, USA</a:t>
            </a:r>
            <a:endParaRPr lang="en-US" sz="4000" dirty="0"/>
          </a:p>
        </p:txBody>
      </p:sp>
      <p:sp>
        <p:nvSpPr>
          <p:cNvPr id="3" name="Subtitle 2">
            <a:extLst>
              <a:ext uri="{FF2B5EF4-FFF2-40B4-BE49-F238E27FC236}">
                <a16:creationId xmlns:a16="http://schemas.microsoft.com/office/drawing/2014/main" id="{D21681F6-2244-10C2-6FB9-292CE444ED22}"/>
              </a:ext>
            </a:extLst>
          </p:cNvPr>
          <p:cNvSpPr>
            <a:spLocks noGrp="1"/>
          </p:cNvSpPr>
          <p:nvPr>
            <p:ph type="subTitle" idx="1"/>
          </p:nvPr>
        </p:nvSpPr>
        <p:spPr>
          <a:xfrm>
            <a:off x="8712546" y="4828407"/>
            <a:ext cx="3520854" cy="676071"/>
          </a:xfrm>
        </p:spPr>
        <p:txBody>
          <a:bodyPr anchor="ctr">
            <a:normAutofit/>
          </a:bodyPr>
          <a:lstStyle/>
          <a:p>
            <a:pPr algn="l"/>
            <a:r>
              <a:rPr lang="en-US" sz="2000" dirty="0">
                <a:latin typeface="Aptos Black" panose="020B0004020202020204" pitchFamily="34" charset="0"/>
              </a:rPr>
              <a:t>Mst Sanjida Alam</a:t>
            </a:r>
          </a:p>
        </p:txBody>
      </p:sp>
      <p:pic>
        <p:nvPicPr>
          <p:cNvPr id="5" name="Picture 4" descr="A group of children holding hands around a globe&#10;&#10;AI-generated content may be incorrect.">
            <a:extLst>
              <a:ext uri="{FF2B5EF4-FFF2-40B4-BE49-F238E27FC236}">
                <a16:creationId xmlns:a16="http://schemas.microsoft.com/office/drawing/2014/main" id="{FFD88E6B-E7EE-7DD1-55EC-33BF8265C29E}"/>
              </a:ext>
            </a:extLst>
          </p:cNvPr>
          <p:cNvPicPr>
            <a:picLocks noChangeAspect="1"/>
          </p:cNvPicPr>
          <p:nvPr/>
        </p:nvPicPr>
        <p:blipFill>
          <a:blip r:embed="rId2"/>
          <a:srcRect t="14003" r="-1" b="16029"/>
          <a:stretch/>
        </p:blipFill>
        <p:spPr>
          <a:xfrm>
            <a:off x="-2" y="10"/>
            <a:ext cx="7571799" cy="6857989"/>
          </a:xfrm>
          <a:prstGeom prst="rect">
            <a:avLst/>
          </a:prstGeom>
        </p:spPr>
      </p:pic>
    </p:spTree>
    <p:extLst>
      <p:ext uri="{BB962C8B-B14F-4D97-AF65-F5344CB8AC3E}">
        <p14:creationId xmlns:p14="http://schemas.microsoft.com/office/powerpoint/2010/main" val="2445729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B543B-42A9-8226-5436-7E5908BEA8B3}"/>
              </a:ext>
            </a:extLst>
          </p:cNvPr>
          <p:cNvSpPr>
            <a:spLocks noGrp="1"/>
          </p:cNvSpPr>
          <p:nvPr>
            <p:ph type="title"/>
          </p:nvPr>
        </p:nvSpPr>
        <p:spPr>
          <a:xfrm>
            <a:off x="592723" y="312983"/>
            <a:ext cx="3058740" cy="607554"/>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en-US" dirty="0"/>
              <a:t>Introduction </a:t>
            </a:r>
          </a:p>
        </p:txBody>
      </p:sp>
      <p:sp>
        <p:nvSpPr>
          <p:cNvPr id="3" name="Content Placeholder 2">
            <a:extLst>
              <a:ext uri="{FF2B5EF4-FFF2-40B4-BE49-F238E27FC236}">
                <a16:creationId xmlns:a16="http://schemas.microsoft.com/office/drawing/2014/main" id="{9F16EAF8-F292-B506-0BAE-100C28E245B2}"/>
              </a:ext>
            </a:extLst>
          </p:cNvPr>
          <p:cNvSpPr>
            <a:spLocks noGrp="1"/>
          </p:cNvSpPr>
          <p:nvPr>
            <p:ph idx="1"/>
          </p:nvPr>
        </p:nvSpPr>
        <p:spPr>
          <a:xfrm>
            <a:off x="205596" y="1187235"/>
            <a:ext cx="5127381" cy="5098374"/>
          </a:xfrm>
        </p:spPr>
        <p:txBody>
          <a:bodyPr>
            <a:normAutofit fontScale="77500" lnSpcReduction="20000"/>
          </a:bodyPr>
          <a:lstStyle/>
          <a:p>
            <a:pPr algn="just"/>
            <a:r>
              <a:rPr lang="en-US" dirty="0"/>
              <a:t>A school district is an administrative unit responsible for managing primary and secondary schools, consisting of one or more public schools operated under the supervision of a school committee and a superintendent (</a:t>
            </a:r>
            <a:r>
              <a:rPr lang="en-US" dirty="0" err="1"/>
              <a:t>MassGIS</a:t>
            </a:r>
            <a:r>
              <a:rPr lang="en-US" dirty="0"/>
              <a:t>, 2019).</a:t>
            </a:r>
          </a:p>
          <a:p>
            <a:pPr algn="just"/>
            <a:r>
              <a:rPr lang="en-US" dirty="0"/>
              <a:t>A dropout is defined as a student in grade nine through twelve who leaves school prior to graduation for reasons other than transfer to another school and dropout rate is the number of students who drop out over a one-year period (DESE, 2023)</a:t>
            </a:r>
          </a:p>
          <a:p>
            <a:pPr algn="just"/>
            <a:r>
              <a:rPr lang="en-US" dirty="0"/>
              <a:t>This study aims to present the dropout rates across Massachusetts school districts and analyze their spatial and temporal patterns using statistical methods.</a:t>
            </a:r>
          </a:p>
        </p:txBody>
      </p:sp>
      <p:pic>
        <p:nvPicPr>
          <p:cNvPr id="4" name="Picture 3">
            <a:extLst>
              <a:ext uri="{FF2B5EF4-FFF2-40B4-BE49-F238E27FC236}">
                <a16:creationId xmlns:a16="http://schemas.microsoft.com/office/drawing/2014/main" id="{DCE14317-CFBD-0198-27D9-1C92E035C91C}"/>
              </a:ext>
            </a:extLst>
          </p:cNvPr>
          <p:cNvPicPr>
            <a:picLocks noChangeAspect="1"/>
          </p:cNvPicPr>
          <p:nvPr/>
        </p:nvPicPr>
        <p:blipFill>
          <a:blip r:embed="rId2"/>
          <a:stretch>
            <a:fillRect/>
          </a:stretch>
        </p:blipFill>
        <p:spPr>
          <a:xfrm>
            <a:off x="5654713" y="70554"/>
            <a:ext cx="6472627" cy="64623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38415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312ED-0CDD-9A6A-AD18-BC1CECBF09ED}"/>
              </a:ext>
            </a:extLst>
          </p:cNvPr>
          <p:cNvSpPr>
            <a:spLocks noGrp="1"/>
          </p:cNvSpPr>
          <p:nvPr>
            <p:ph type="title"/>
          </p:nvPr>
        </p:nvSpPr>
        <p:spPr>
          <a:xfrm>
            <a:off x="838200" y="365126"/>
            <a:ext cx="2684388" cy="745656"/>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a:t>Objectives </a:t>
            </a:r>
          </a:p>
        </p:txBody>
      </p:sp>
      <p:sp>
        <p:nvSpPr>
          <p:cNvPr id="3" name="Content Placeholder 2">
            <a:extLst>
              <a:ext uri="{FF2B5EF4-FFF2-40B4-BE49-F238E27FC236}">
                <a16:creationId xmlns:a16="http://schemas.microsoft.com/office/drawing/2014/main" id="{DBA472E6-D16D-B001-7628-2C8697A4B3D4}"/>
              </a:ext>
            </a:extLst>
          </p:cNvPr>
          <p:cNvSpPr>
            <a:spLocks noGrp="1"/>
          </p:cNvSpPr>
          <p:nvPr>
            <p:ph idx="1"/>
          </p:nvPr>
        </p:nvSpPr>
        <p:spPr>
          <a:xfrm>
            <a:off x="764557" y="1659928"/>
            <a:ext cx="10515600" cy="2083588"/>
          </a:xfrm>
        </p:spPr>
        <p:txBody>
          <a:bodyPr/>
          <a:lstStyle/>
          <a:p>
            <a:pPr algn="just"/>
            <a:r>
              <a:rPr lang="en-US" dirty="0"/>
              <a:t>To represent the spatial patterns and temporal trends of school district dropout rates.</a:t>
            </a:r>
          </a:p>
          <a:p>
            <a:pPr algn="just"/>
            <a:r>
              <a:rPr lang="en-US" dirty="0"/>
              <a:t>To present the dropout patterns across different grades, genders, and ethnicities over time.</a:t>
            </a:r>
          </a:p>
        </p:txBody>
      </p:sp>
    </p:spTree>
    <p:extLst>
      <p:ext uri="{BB962C8B-B14F-4D97-AF65-F5344CB8AC3E}">
        <p14:creationId xmlns:p14="http://schemas.microsoft.com/office/powerpoint/2010/main" val="3878050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6E31-F6EC-99D3-D74A-78F631AB0FD3}"/>
              </a:ext>
            </a:extLst>
          </p:cNvPr>
          <p:cNvSpPr>
            <a:spLocks noGrp="1"/>
          </p:cNvSpPr>
          <p:nvPr>
            <p:ph type="title"/>
          </p:nvPr>
        </p:nvSpPr>
        <p:spPr>
          <a:xfrm>
            <a:off x="4342377" y="241354"/>
            <a:ext cx="3046466" cy="641329"/>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en-US" dirty="0"/>
              <a:t>Methodology</a:t>
            </a:r>
          </a:p>
        </p:txBody>
      </p:sp>
      <p:pic>
        <p:nvPicPr>
          <p:cNvPr id="12" name="Content Placeholder 11">
            <a:extLst>
              <a:ext uri="{FF2B5EF4-FFF2-40B4-BE49-F238E27FC236}">
                <a16:creationId xmlns:a16="http://schemas.microsoft.com/office/drawing/2014/main" id="{3E3A9B9F-DE25-2702-290A-1E6E54E15A49}"/>
              </a:ext>
            </a:extLst>
          </p:cNvPr>
          <p:cNvPicPr>
            <a:picLocks noGrp="1" noChangeAspect="1"/>
          </p:cNvPicPr>
          <p:nvPr>
            <p:ph idx="1"/>
          </p:nvPr>
        </p:nvPicPr>
        <p:blipFill>
          <a:blip r:embed="rId2"/>
          <a:stretch>
            <a:fillRect/>
          </a:stretch>
        </p:blipFill>
        <p:spPr>
          <a:xfrm>
            <a:off x="3575456" y="4169300"/>
            <a:ext cx="182896" cy="585267"/>
          </a:xfrm>
          <a:prstGeom prst="rect">
            <a:avLst/>
          </a:prstGeom>
        </p:spPr>
      </p:pic>
      <p:sp>
        <p:nvSpPr>
          <p:cNvPr id="4" name="Rectangle 3">
            <a:extLst>
              <a:ext uri="{FF2B5EF4-FFF2-40B4-BE49-F238E27FC236}">
                <a16:creationId xmlns:a16="http://schemas.microsoft.com/office/drawing/2014/main" id="{4392967B-667F-DD8D-A7EF-62826DFD3EC7}"/>
              </a:ext>
            </a:extLst>
          </p:cNvPr>
          <p:cNvSpPr/>
          <p:nvPr/>
        </p:nvSpPr>
        <p:spPr>
          <a:xfrm>
            <a:off x="838200" y="1223498"/>
            <a:ext cx="5636243" cy="1871757"/>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rPr>
              <a:t>Step 1: Data Collection</a:t>
            </a:r>
          </a:p>
          <a:p>
            <a:pPr marL="285750" indent="-285750" algn="just">
              <a:buFont typeface="Arial" panose="020B0604020202020204" pitchFamily="34" charset="0"/>
              <a:buChar char="•"/>
            </a:pPr>
            <a:r>
              <a:rPr lang="en-US" sz="1600" dirty="0">
                <a:solidFill>
                  <a:schemeClr val="tx1"/>
                </a:solidFill>
              </a:rPr>
              <a:t>Collected dropout data (2009–10, 2015–16, 2021–22) from Massachusetts DESE: </a:t>
            </a:r>
          </a:p>
          <a:p>
            <a:pPr marL="742950" lvl="1" indent="-285750" algn="just">
              <a:buFont typeface="Arial" panose="020B0604020202020204" pitchFamily="34" charset="0"/>
              <a:buChar char="•"/>
            </a:pPr>
            <a:r>
              <a:rPr lang="en-US" sz="1600" dirty="0">
                <a:solidFill>
                  <a:schemeClr val="tx1"/>
                </a:solidFill>
              </a:rPr>
              <a:t>Appendix A: School-level dropout rates</a:t>
            </a:r>
          </a:p>
          <a:p>
            <a:pPr marL="742950" lvl="1" indent="-285750" algn="just">
              <a:buFont typeface="Arial" panose="020B0604020202020204" pitchFamily="34" charset="0"/>
              <a:buChar char="•"/>
            </a:pPr>
            <a:r>
              <a:rPr lang="en-US" sz="1600" dirty="0">
                <a:solidFill>
                  <a:schemeClr val="tx1"/>
                </a:solidFill>
              </a:rPr>
              <a:t>Appendix B: Dropout rates by grade, gender, ethnicity</a:t>
            </a:r>
          </a:p>
          <a:p>
            <a:pPr marL="285750" indent="-285750" algn="just">
              <a:buFont typeface="Arial" panose="020B0604020202020204" pitchFamily="34" charset="0"/>
              <a:buChar char="•"/>
            </a:pPr>
            <a:r>
              <a:rPr lang="en-US" sz="1600" dirty="0">
                <a:solidFill>
                  <a:schemeClr val="tx1"/>
                </a:solidFill>
              </a:rPr>
              <a:t>Downloaded school district shapefile from </a:t>
            </a:r>
            <a:r>
              <a:rPr lang="en-US" sz="1600" dirty="0" err="1">
                <a:solidFill>
                  <a:schemeClr val="tx1"/>
                </a:solidFill>
              </a:rPr>
              <a:t>MassGIS</a:t>
            </a:r>
            <a:endParaRPr lang="en-US" sz="1600" dirty="0">
              <a:solidFill>
                <a:schemeClr val="tx1"/>
              </a:solidFill>
            </a:endParaRPr>
          </a:p>
        </p:txBody>
      </p:sp>
      <p:sp>
        <p:nvSpPr>
          <p:cNvPr id="5" name="Rectangle 4">
            <a:extLst>
              <a:ext uri="{FF2B5EF4-FFF2-40B4-BE49-F238E27FC236}">
                <a16:creationId xmlns:a16="http://schemas.microsoft.com/office/drawing/2014/main" id="{D01FF569-E659-DD85-7080-C4881BEE796E}"/>
              </a:ext>
            </a:extLst>
          </p:cNvPr>
          <p:cNvSpPr/>
          <p:nvPr/>
        </p:nvSpPr>
        <p:spPr>
          <a:xfrm>
            <a:off x="1905511" y="3652748"/>
            <a:ext cx="3320069" cy="523172"/>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rPr>
              <a:t>Step 2: Data Preprocessing</a:t>
            </a:r>
          </a:p>
        </p:txBody>
      </p:sp>
      <p:sp>
        <p:nvSpPr>
          <p:cNvPr id="6" name="Rectangle 5">
            <a:extLst>
              <a:ext uri="{FF2B5EF4-FFF2-40B4-BE49-F238E27FC236}">
                <a16:creationId xmlns:a16="http://schemas.microsoft.com/office/drawing/2014/main" id="{336527A4-9E4A-7DC5-4392-C717AF027470}"/>
              </a:ext>
            </a:extLst>
          </p:cNvPr>
          <p:cNvSpPr/>
          <p:nvPr/>
        </p:nvSpPr>
        <p:spPr>
          <a:xfrm>
            <a:off x="838200" y="4771557"/>
            <a:ext cx="5768698" cy="1801077"/>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rPr>
              <a:t>Step 5: Statistical Analysis (Excel and R)</a:t>
            </a:r>
          </a:p>
          <a:p>
            <a:pPr marL="285750" indent="-285750">
              <a:buFont typeface="Arial" panose="020B0604020202020204" pitchFamily="34" charset="0"/>
              <a:buChar char="•"/>
            </a:pPr>
            <a:r>
              <a:rPr lang="en-US" sz="1600" dirty="0">
                <a:solidFill>
                  <a:schemeClr val="tx1"/>
                </a:solidFill>
              </a:rPr>
              <a:t>Combined all three years of Appendix B in Excel</a:t>
            </a:r>
          </a:p>
          <a:p>
            <a:pPr marL="285750" indent="-285750">
              <a:buFont typeface="Arial" panose="020B0604020202020204" pitchFamily="34" charset="0"/>
              <a:buChar char="•"/>
            </a:pPr>
            <a:r>
              <a:rPr lang="en-US" sz="1600" dirty="0">
                <a:solidFill>
                  <a:schemeClr val="tx1"/>
                </a:solidFill>
              </a:rPr>
              <a:t>Imported the combined dataset into R and Performed Descriptive Statistics and ANOVA</a:t>
            </a:r>
          </a:p>
          <a:p>
            <a:pPr marL="285750" indent="-285750">
              <a:buFont typeface="Arial" panose="020B0604020202020204" pitchFamily="34" charset="0"/>
              <a:buChar char="•"/>
            </a:pPr>
            <a:r>
              <a:rPr lang="en-US" sz="1600" dirty="0">
                <a:solidFill>
                  <a:schemeClr val="tx1"/>
                </a:solidFill>
              </a:rPr>
              <a:t>Visualizations using ggplot2 (R) and Excel (bar charts by grade, gender, and ethnicity)</a:t>
            </a:r>
            <a:endParaRPr lang="en-US" sz="1400" dirty="0">
              <a:solidFill>
                <a:schemeClr val="tx1"/>
              </a:solidFill>
            </a:endParaRPr>
          </a:p>
        </p:txBody>
      </p:sp>
      <p:sp>
        <p:nvSpPr>
          <p:cNvPr id="7" name="Rectangle 6">
            <a:extLst>
              <a:ext uri="{FF2B5EF4-FFF2-40B4-BE49-F238E27FC236}">
                <a16:creationId xmlns:a16="http://schemas.microsoft.com/office/drawing/2014/main" id="{A6AAAE1C-CA04-BDF5-9394-3BEE4DC46F78}"/>
              </a:ext>
            </a:extLst>
          </p:cNvPr>
          <p:cNvSpPr/>
          <p:nvPr/>
        </p:nvSpPr>
        <p:spPr>
          <a:xfrm>
            <a:off x="7106546" y="1112779"/>
            <a:ext cx="4166964" cy="2539969"/>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rPr>
              <a:t>Step 3: Spatial Data Integration in ArcGIS Pro</a:t>
            </a:r>
          </a:p>
          <a:p>
            <a:pPr marL="285750" indent="-285750">
              <a:buFont typeface="Arial" panose="020B0604020202020204" pitchFamily="34" charset="0"/>
              <a:buChar char="•"/>
            </a:pPr>
            <a:r>
              <a:rPr lang="en-US" sz="1600" dirty="0">
                <a:solidFill>
                  <a:schemeClr val="tx1"/>
                </a:solidFill>
              </a:rPr>
              <a:t>Converted Appendix A Excel file to CSV</a:t>
            </a:r>
          </a:p>
          <a:p>
            <a:pPr marL="285750" indent="-285750">
              <a:buFont typeface="Arial" panose="020B0604020202020204" pitchFamily="34" charset="0"/>
              <a:buChar char="•"/>
            </a:pPr>
            <a:r>
              <a:rPr lang="en-US" sz="1600" dirty="0">
                <a:solidFill>
                  <a:schemeClr val="tx1"/>
                </a:solidFill>
              </a:rPr>
              <a:t>Imported shapefile and CSV into ArcGIS Pro</a:t>
            </a:r>
          </a:p>
          <a:p>
            <a:pPr marL="285750" indent="-285750" algn="just">
              <a:buFont typeface="Arial" panose="020B0604020202020204" pitchFamily="34" charset="0"/>
              <a:buChar char="•"/>
            </a:pPr>
            <a:r>
              <a:rPr lang="en-US" sz="1600" dirty="0">
                <a:solidFill>
                  <a:schemeClr val="tx1"/>
                </a:solidFill>
              </a:rPr>
              <a:t>Performed spatial join using 'Add Join' on 'District Name’</a:t>
            </a:r>
          </a:p>
          <a:p>
            <a:pPr marL="285750" indent="-285750" algn="just">
              <a:buFont typeface="Arial" panose="020B0604020202020204" pitchFamily="34" charset="0"/>
              <a:buChar char="•"/>
            </a:pPr>
            <a:r>
              <a:rPr lang="en-US" sz="1600" dirty="0">
                <a:solidFill>
                  <a:schemeClr val="tx1"/>
                </a:solidFill>
              </a:rPr>
              <a:t>Generated output layer with dropout data</a:t>
            </a:r>
          </a:p>
        </p:txBody>
      </p:sp>
      <p:sp>
        <p:nvSpPr>
          <p:cNvPr id="8" name="Rectangle 7">
            <a:extLst>
              <a:ext uri="{FF2B5EF4-FFF2-40B4-BE49-F238E27FC236}">
                <a16:creationId xmlns:a16="http://schemas.microsoft.com/office/drawing/2014/main" id="{83237515-655D-7246-09B9-40DD57EA7312}"/>
              </a:ext>
            </a:extLst>
          </p:cNvPr>
          <p:cNvSpPr/>
          <p:nvPr/>
        </p:nvSpPr>
        <p:spPr>
          <a:xfrm>
            <a:off x="7106546" y="4050362"/>
            <a:ext cx="4166964" cy="2539969"/>
          </a:xfrm>
          <a:prstGeom prst="rect">
            <a:avLst/>
          </a:prstGeom>
          <a:solidFill>
            <a:srgbClr val="F2F7F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rPr>
              <a:t>Step 4: Spatial Statistical Analysis (ArcGIS Pro)</a:t>
            </a:r>
          </a:p>
          <a:p>
            <a:pPr marL="285750" indent="-285750" algn="just">
              <a:buFont typeface="Arial" panose="020B0604020202020204" pitchFamily="34" charset="0"/>
              <a:buChar char="•"/>
            </a:pPr>
            <a:r>
              <a:rPr lang="en-US" sz="1600" dirty="0">
                <a:solidFill>
                  <a:schemeClr val="tx1"/>
                </a:solidFill>
              </a:rPr>
              <a:t>Used Mean Center tool to find the central point of dropout distribution (each year)</a:t>
            </a:r>
          </a:p>
          <a:p>
            <a:pPr marL="285750" indent="-285750" algn="just">
              <a:buFont typeface="Arial" panose="020B0604020202020204" pitchFamily="34" charset="0"/>
              <a:buChar char="•"/>
            </a:pPr>
            <a:r>
              <a:rPr lang="en-US" sz="1600" dirty="0">
                <a:solidFill>
                  <a:schemeClr val="tx1"/>
                </a:solidFill>
              </a:rPr>
              <a:t>Applied Standard Deviational Ellipse to assess spatial spread and direction</a:t>
            </a:r>
          </a:p>
        </p:txBody>
      </p:sp>
      <p:sp>
        <p:nvSpPr>
          <p:cNvPr id="9" name="Arrow: Down 8">
            <a:extLst>
              <a:ext uri="{FF2B5EF4-FFF2-40B4-BE49-F238E27FC236}">
                <a16:creationId xmlns:a16="http://schemas.microsoft.com/office/drawing/2014/main" id="{F8F1F883-8F21-AB8D-486F-199F9CE16297}"/>
              </a:ext>
            </a:extLst>
          </p:cNvPr>
          <p:cNvSpPr/>
          <p:nvPr/>
        </p:nvSpPr>
        <p:spPr>
          <a:xfrm>
            <a:off x="3644044" y="3164451"/>
            <a:ext cx="45719" cy="447995"/>
          </a:xfrm>
          <a:prstGeom prst="downArrow">
            <a:avLst/>
          </a:prstGeom>
          <a:solidFill>
            <a:srgbClr val="EFF5FB"/>
          </a:solidFill>
          <a:ln w="57150">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Connector: Elbow 17">
            <a:extLst>
              <a:ext uri="{FF2B5EF4-FFF2-40B4-BE49-F238E27FC236}">
                <a16:creationId xmlns:a16="http://schemas.microsoft.com/office/drawing/2014/main" id="{89B68B01-C193-6FE6-87C2-6D467BBCD74E}"/>
              </a:ext>
            </a:extLst>
          </p:cNvPr>
          <p:cNvCxnSpPr>
            <a:cxnSpLocks/>
          </p:cNvCxnSpPr>
          <p:nvPr/>
        </p:nvCxnSpPr>
        <p:spPr>
          <a:xfrm flipV="1">
            <a:off x="5225580" y="3361496"/>
            <a:ext cx="1880966" cy="548183"/>
          </a:xfrm>
          <a:prstGeom prst="bentConnector3">
            <a:avLst/>
          </a:prstGeom>
          <a:ln w="76200">
            <a:solidFill>
              <a:schemeClr val="tx2">
                <a:lumMod val="25000"/>
                <a:lumOff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0" name="Arrow: Down 19">
            <a:extLst>
              <a:ext uri="{FF2B5EF4-FFF2-40B4-BE49-F238E27FC236}">
                <a16:creationId xmlns:a16="http://schemas.microsoft.com/office/drawing/2014/main" id="{BE829E7C-5C6C-15FD-A8C9-D33ACDD93F48}"/>
              </a:ext>
            </a:extLst>
          </p:cNvPr>
          <p:cNvSpPr/>
          <p:nvPr/>
        </p:nvSpPr>
        <p:spPr>
          <a:xfrm>
            <a:off x="9190028" y="3718149"/>
            <a:ext cx="64436" cy="332213"/>
          </a:xfrm>
          <a:prstGeom prst="downArrow">
            <a:avLst/>
          </a:prstGeom>
          <a:solidFill>
            <a:schemeClr val="tx2">
              <a:lumMod val="10000"/>
              <a:lumOff val="90000"/>
            </a:schemeClr>
          </a:solidFill>
          <a:ln w="57150">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050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2" name="Straight Connector 2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map of the united states&#10;&#10;AI-generated content may be incorrect.">
            <a:extLst>
              <a:ext uri="{FF2B5EF4-FFF2-40B4-BE49-F238E27FC236}">
                <a16:creationId xmlns:a16="http://schemas.microsoft.com/office/drawing/2014/main" id="{4B22CF3D-D611-BC5C-07B0-732119ADADEA}"/>
              </a:ext>
            </a:extLst>
          </p:cNvPr>
          <p:cNvPicPr>
            <a:picLocks noGrp="1" noChangeAspect="1"/>
          </p:cNvPicPr>
          <p:nvPr>
            <p:ph idx="1"/>
          </p:nvPr>
        </p:nvPicPr>
        <p:blipFill>
          <a:blip r:embed="rId3"/>
          <a:stretch>
            <a:fillRect/>
          </a:stretch>
        </p:blipFill>
        <p:spPr>
          <a:xfrm>
            <a:off x="5640572" y="1375566"/>
            <a:ext cx="5608830" cy="3996292"/>
          </a:xfrm>
          <a:prstGeom prst="rect">
            <a:avLst/>
          </a:prstGeom>
        </p:spPr>
      </p:pic>
      <p:sp>
        <p:nvSpPr>
          <p:cNvPr id="11" name="Title 10">
            <a:extLst>
              <a:ext uri="{FF2B5EF4-FFF2-40B4-BE49-F238E27FC236}">
                <a16:creationId xmlns:a16="http://schemas.microsoft.com/office/drawing/2014/main" id="{28C15DA9-E0A3-000A-0442-BBB9DBD59D3D}"/>
              </a:ext>
            </a:extLst>
          </p:cNvPr>
          <p:cNvSpPr>
            <a:spLocks noGrp="1"/>
          </p:cNvSpPr>
          <p:nvPr>
            <p:ph type="title"/>
          </p:nvPr>
        </p:nvSpPr>
        <p:spPr>
          <a:xfrm>
            <a:off x="561559" y="2540681"/>
            <a:ext cx="4644629" cy="2068140"/>
          </a:xfrm>
        </p:spPr>
        <p:txBody>
          <a:bodyPr>
            <a:noAutofit/>
          </a:bodyPr>
          <a:lstStyle/>
          <a:p>
            <a:pPr marL="342900" indent="-342900" algn="just">
              <a:buFont typeface="Wingdings" panose="05000000000000000000" pitchFamily="2" charset="2"/>
              <a:buChar char="Ø"/>
            </a:pPr>
            <a:r>
              <a:rPr lang="en-US" sz="2000" dirty="0"/>
              <a:t>The area of the study includes all school districts within the state of Massachusetts. The number of School Districts in this state are 399, Number of Schools 1,827, Enrollment 914,959, and Grades Served PK-12 (DESE, 2024). </a:t>
            </a:r>
            <a:br>
              <a:rPr lang="en-US" sz="1200" dirty="0"/>
            </a:br>
            <a:br>
              <a:rPr lang="en-US" sz="1200" dirty="0"/>
            </a:br>
            <a:r>
              <a:rPr lang="en-US" sz="1200" dirty="0"/>
              <a:t>	</a:t>
            </a:r>
          </a:p>
        </p:txBody>
      </p:sp>
      <p:sp>
        <p:nvSpPr>
          <p:cNvPr id="5" name="TextBox 4">
            <a:extLst>
              <a:ext uri="{FF2B5EF4-FFF2-40B4-BE49-F238E27FC236}">
                <a16:creationId xmlns:a16="http://schemas.microsoft.com/office/drawing/2014/main" id="{1D5B5655-2881-EFEA-1913-BFA60B463123}"/>
              </a:ext>
            </a:extLst>
          </p:cNvPr>
          <p:cNvSpPr txBox="1"/>
          <p:nvPr/>
        </p:nvSpPr>
        <p:spPr>
          <a:xfrm>
            <a:off x="1749167" y="747121"/>
            <a:ext cx="2123225" cy="523220"/>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kumimoji="0" lang="en-US" sz="2800" b="0" i="0" u="none" strike="noStrike" kern="1200" cap="none" spc="0" normalizeH="0" baseline="0" noProof="0" dirty="0">
                <a:ln>
                  <a:noFill/>
                </a:ln>
                <a:solidFill>
                  <a:prstClr val="black"/>
                </a:solidFill>
                <a:effectLst/>
                <a:uLnTx/>
                <a:uFillTx/>
                <a:latin typeface="Aptos Display" panose="02110004020202020204"/>
                <a:ea typeface="+mj-ea"/>
                <a:cs typeface="+mj-cs"/>
              </a:rPr>
              <a:t>Study Area</a:t>
            </a:r>
            <a:endParaRPr lang="en-US" sz="2400" dirty="0"/>
          </a:p>
        </p:txBody>
      </p:sp>
    </p:spTree>
    <p:extLst>
      <p:ext uri="{BB962C8B-B14F-4D97-AF65-F5344CB8AC3E}">
        <p14:creationId xmlns:p14="http://schemas.microsoft.com/office/powerpoint/2010/main" val="1066344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3FAEDA43-7FDF-428D-0220-1319696F4E4D}"/>
              </a:ext>
            </a:extLst>
          </p:cNvPr>
          <p:cNvSpPr>
            <a:spLocks noGrp="1"/>
          </p:cNvSpPr>
          <p:nvPr>
            <p:ph idx="1"/>
          </p:nvPr>
        </p:nvSpPr>
        <p:spPr>
          <a:xfrm>
            <a:off x="630936" y="2807208"/>
            <a:ext cx="3429000" cy="2777628"/>
          </a:xfrm>
        </p:spPr>
        <p:txBody>
          <a:bodyPr anchor="t">
            <a:normAutofit/>
          </a:bodyPr>
          <a:lstStyle/>
          <a:p>
            <a:pPr algn="just">
              <a:buNone/>
            </a:pPr>
            <a:r>
              <a:rPr lang="en-US" sz="1600" dirty="0"/>
              <a:t>This map shows dropout rates of academic year 2009–2010 across Massachusetts school districts. </a:t>
            </a:r>
          </a:p>
          <a:p>
            <a:pPr algn="just">
              <a:buNone/>
            </a:pPr>
            <a:r>
              <a:rPr lang="en-US" sz="1600" b="1" dirty="0"/>
              <a:t>High dropout areas</a:t>
            </a:r>
            <a:r>
              <a:rPr lang="en-US" sz="1600" dirty="0"/>
              <a:t>: Springfield, Holyoke, Lawrence (Western and center east zones).</a:t>
            </a:r>
          </a:p>
          <a:p>
            <a:pPr algn="just">
              <a:buNone/>
            </a:pPr>
            <a:r>
              <a:rPr lang="en-US" sz="1600" b="1" dirty="0"/>
              <a:t>Low dropout areas</a:t>
            </a:r>
            <a:r>
              <a:rPr lang="en-US" sz="1600" dirty="0"/>
              <a:t>: Lexington, Newton, Brookline (Eastern zone).</a:t>
            </a:r>
            <a:endParaRPr lang="en-US" sz="2200" dirty="0"/>
          </a:p>
        </p:txBody>
      </p:sp>
      <p:pic>
        <p:nvPicPr>
          <p:cNvPr id="2" name="Picture 1">
            <a:extLst>
              <a:ext uri="{FF2B5EF4-FFF2-40B4-BE49-F238E27FC236}">
                <a16:creationId xmlns:a16="http://schemas.microsoft.com/office/drawing/2014/main" id="{4BAC464A-ED23-5FAB-FCD4-CF8AFFBBAAE0}"/>
              </a:ext>
            </a:extLst>
          </p:cNvPr>
          <p:cNvPicPr>
            <a:picLocks noChangeAspect="1"/>
          </p:cNvPicPr>
          <p:nvPr/>
        </p:nvPicPr>
        <p:blipFill>
          <a:blip r:embed="rId2"/>
          <a:stretch>
            <a:fillRect/>
          </a:stretch>
        </p:blipFill>
        <p:spPr>
          <a:xfrm>
            <a:off x="4464794" y="411480"/>
            <a:ext cx="7636817" cy="6244984"/>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822DDC4A-FE87-ACE8-80BE-19C0F596E2F8}"/>
              </a:ext>
            </a:extLst>
          </p:cNvPr>
          <p:cNvSpPr txBox="1"/>
          <p:nvPr/>
        </p:nvSpPr>
        <p:spPr>
          <a:xfrm>
            <a:off x="283963" y="818829"/>
            <a:ext cx="4090442" cy="584775"/>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sz="3200" dirty="0"/>
              <a:t>Result and Discussion</a:t>
            </a:r>
          </a:p>
        </p:txBody>
      </p:sp>
    </p:spTree>
    <p:extLst>
      <p:ext uri="{BB962C8B-B14F-4D97-AF65-F5344CB8AC3E}">
        <p14:creationId xmlns:p14="http://schemas.microsoft.com/office/powerpoint/2010/main" val="407777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D74C-37B1-C507-7154-48B45FF7F0AC}"/>
              </a:ext>
            </a:extLst>
          </p:cNvPr>
          <p:cNvSpPr>
            <a:spLocks noGrp="1"/>
          </p:cNvSpPr>
          <p:nvPr>
            <p:ph type="title"/>
          </p:nvPr>
        </p:nvSpPr>
        <p:spPr>
          <a:xfrm>
            <a:off x="650749" y="730293"/>
            <a:ext cx="11093831" cy="2092688"/>
          </a:xfrm>
        </p:spPr>
        <p:txBody>
          <a:bodyPr>
            <a:noAutofit/>
          </a:bodyPr>
          <a:lstStyle/>
          <a:p>
            <a:br>
              <a:rPr kumimoji="0" lang="en-US" sz="2400" b="0" i="0" u="none" strike="noStrike" kern="1200" cap="none" spc="0" normalizeH="0" baseline="0" noProof="0" dirty="0">
                <a:ln>
                  <a:noFill/>
                </a:ln>
                <a:solidFill>
                  <a:prstClr val="black"/>
                </a:solidFill>
                <a:effectLst/>
                <a:uLnTx/>
                <a:uFillTx/>
                <a:latin typeface="Aptos Display" panose="02110004020202020204"/>
                <a:ea typeface="+mj-ea"/>
                <a:cs typeface="+mj-cs"/>
              </a:rPr>
            </a:br>
            <a:br>
              <a:rPr lang="en-US" sz="2400" dirty="0"/>
            </a:br>
            <a:endParaRPr lang="en-US" sz="2400" dirty="0"/>
          </a:p>
        </p:txBody>
      </p:sp>
      <p:sp>
        <p:nvSpPr>
          <p:cNvPr id="11" name="Flowchart: Off-page Connector 10">
            <a:extLst>
              <a:ext uri="{FF2B5EF4-FFF2-40B4-BE49-F238E27FC236}">
                <a16:creationId xmlns:a16="http://schemas.microsoft.com/office/drawing/2014/main" id="{1EAFF379-B0EF-E5B4-DA60-837B33AEEA04}"/>
              </a:ext>
            </a:extLst>
          </p:cNvPr>
          <p:cNvSpPr/>
          <p:nvPr/>
        </p:nvSpPr>
        <p:spPr>
          <a:xfrm>
            <a:off x="889851" y="172805"/>
            <a:ext cx="4492220" cy="2565187"/>
          </a:xfrm>
          <a:prstGeom prst="flowChartOffpageConnector">
            <a:avLst/>
          </a:prstGeom>
          <a:solidFill>
            <a:schemeClr val="bg1"/>
          </a:solidFill>
          <a:ln>
            <a:solidFill>
              <a:schemeClr val="tx2">
                <a:lumMod val="10000"/>
                <a:lumOff val="9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2015–16 Dropout Trends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High dropout common in southeastern districts and west-central areas.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Lower dropout seen in central and northeastern regions.</a:t>
            </a:r>
          </a:p>
        </p:txBody>
      </p:sp>
      <p:sp>
        <p:nvSpPr>
          <p:cNvPr id="13" name="Flowchart: Off-page Connector 12">
            <a:extLst>
              <a:ext uri="{FF2B5EF4-FFF2-40B4-BE49-F238E27FC236}">
                <a16:creationId xmlns:a16="http://schemas.microsoft.com/office/drawing/2014/main" id="{C8B9FD2B-A445-8150-67F4-D11E9535A8D7}"/>
              </a:ext>
            </a:extLst>
          </p:cNvPr>
          <p:cNvSpPr/>
          <p:nvPr/>
        </p:nvSpPr>
        <p:spPr>
          <a:xfrm>
            <a:off x="6809930" y="172805"/>
            <a:ext cx="4620070" cy="2565187"/>
          </a:xfrm>
          <a:prstGeom prst="flowChartOffpageConnector">
            <a:avLst/>
          </a:prstGeom>
          <a:solidFill>
            <a:schemeClr val="bg1"/>
          </a:solidFill>
          <a:ln>
            <a:solidFill>
              <a:schemeClr val="tx2">
                <a:lumMod val="10000"/>
                <a:lumOff val="9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2021–22 Dropout Trends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High dropout in southeastern (New Bedford, Fall River), western (Holyoke), and south-central (Southbridge) regions.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Low dropout in northeastern (Lexington, Andover), and central (Shrewsbury, Newton) regions.</a:t>
            </a:r>
          </a:p>
        </p:txBody>
      </p:sp>
      <p:pic>
        <p:nvPicPr>
          <p:cNvPr id="23" name="Content Placeholder 22" descr="A map of the united states&#10;&#10;AI-generated content may be incorrect.">
            <a:extLst>
              <a:ext uri="{FF2B5EF4-FFF2-40B4-BE49-F238E27FC236}">
                <a16:creationId xmlns:a16="http://schemas.microsoft.com/office/drawing/2014/main" id="{145303AD-5618-0FA6-24B0-777DDFB38AF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327" y="2822981"/>
            <a:ext cx="5934395" cy="3862213"/>
          </a:xfrm>
          <a:prstGeom prst="rect">
            <a:avLst/>
          </a:prstGeom>
          <a:ln>
            <a:noFill/>
          </a:ln>
          <a:effectLst>
            <a:outerShdw blurRad="292100" dist="139700" dir="2700000" algn="tl" rotWithShape="0">
              <a:srgbClr val="333333">
                <a:alpha val="65000"/>
              </a:srgbClr>
            </a:outerShdw>
          </a:effectLst>
        </p:spPr>
      </p:pic>
      <p:pic>
        <p:nvPicPr>
          <p:cNvPr id="25" name="Picture 24" descr="A map of the state of massachusetts&#10;&#10;AI-generated content may be incorrect.">
            <a:extLst>
              <a:ext uri="{FF2B5EF4-FFF2-40B4-BE49-F238E27FC236}">
                <a16:creationId xmlns:a16="http://schemas.microsoft.com/office/drawing/2014/main" id="{493C792B-B113-D39C-5C01-0DADB2D76E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199" y="2822981"/>
            <a:ext cx="5803474" cy="3862214"/>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1136716B-2B88-E39D-36F3-DE46D46969C5}"/>
              </a:ext>
            </a:extLst>
          </p:cNvPr>
          <p:cNvPicPr>
            <a:picLocks noChangeAspect="1"/>
          </p:cNvPicPr>
          <p:nvPr/>
        </p:nvPicPr>
        <p:blipFill>
          <a:blip r:embed="rId5"/>
          <a:stretch>
            <a:fillRect/>
          </a:stretch>
        </p:blipFill>
        <p:spPr>
          <a:xfrm>
            <a:off x="104326" y="2822979"/>
            <a:ext cx="5991673" cy="3862215"/>
          </a:xfrm>
          <a:prstGeom prst="rect">
            <a:avLst/>
          </a:prstGeom>
        </p:spPr>
      </p:pic>
      <p:pic>
        <p:nvPicPr>
          <p:cNvPr id="4" name="Picture 3">
            <a:extLst>
              <a:ext uri="{FF2B5EF4-FFF2-40B4-BE49-F238E27FC236}">
                <a16:creationId xmlns:a16="http://schemas.microsoft.com/office/drawing/2014/main" id="{13C852A8-67C8-EA18-575F-0DD7864C45F6}"/>
              </a:ext>
            </a:extLst>
          </p:cNvPr>
          <p:cNvPicPr>
            <a:picLocks noChangeAspect="1"/>
          </p:cNvPicPr>
          <p:nvPr/>
        </p:nvPicPr>
        <p:blipFill>
          <a:blip r:embed="rId6"/>
          <a:stretch>
            <a:fillRect/>
          </a:stretch>
        </p:blipFill>
        <p:spPr>
          <a:xfrm>
            <a:off x="6277823" y="2822979"/>
            <a:ext cx="5809045" cy="3817457"/>
          </a:xfrm>
          <a:prstGeom prst="rect">
            <a:avLst/>
          </a:prstGeom>
        </p:spPr>
      </p:pic>
    </p:spTree>
    <p:extLst>
      <p:ext uri="{BB962C8B-B14F-4D97-AF65-F5344CB8AC3E}">
        <p14:creationId xmlns:p14="http://schemas.microsoft.com/office/powerpoint/2010/main" val="1688971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42F838-F0CD-B01E-3DD1-6A7E21EB6981}"/>
              </a:ext>
            </a:extLst>
          </p:cNvPr>
          <p:cNvPicPr>
            <a:picLocks noChangeAspect="1"/>
          </p:cNvPicPr>
          <p:nvPr/>
        </p:nvPicPr>
        <p:blipFill>
          <a:blip r:embed="rId2"/>
          <a:stretch>
            <a:fillRect/>
          </a:stretch>
        </p:blipFill>
        <p:spPr>
          <a:xfrm>
            <a:off x="3485214" y="172386"/>
            <a:ext cx="8611849" cy="6513228"/>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3B93AF46-AE67-10A3-9DE8-50D6CA55C312}"/>
              </a:ext>
            </a:extLst>
          </p:cNvPr>
          <p:cNvSpPr>
            <a:spLocks noGrp="1"/>
          </p:cNvSpPr>
          <p:nvPr>
            <p:ph idx="1"/>
          </p:nvPr>
        </p:nvSpPr>
        <p:spPr>
          <a:xfrm>
            <a:off x="94937" y="732103"/>
            <a:ext cx="3249680" cy="5393793"/>
          </a:xfrm>
          <a:solidFill>
            <a:schemeClr val="bg1"/>
          </a:solidFill>
          <a:ln>
            <a:solidFill>
              <a:schemeClr val="bg1">
                <a:lumMod val="95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In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2009–10</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the mean center was located near central- east, with a wide ellipse extending eastward, indicating a dispersed and widespread pattern of dropout rates.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In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2015–16</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the mean center shifted slightly west, and the ellipse expanded westward and southward, reflecting a growing concentration of dropout rates in western and south-central regions.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By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2021–22</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the mean center moved further west, and the ellipse stretched slightly westward but became narrower, suggesting that dropout rates became more concentrated in the western part of the state.</a:t>
            </a:r>
          </a:p>
          <a:p>
            <a:pPr marL="0" indent="0">
              <a:buNone/>
            </a:pPr>
            <a:endParaRPr lang="en-US" dirty="0"/>
          </a:p>
        </p:txBody>
      </p:sp>
      <p:pic>
        <p:nvPicPr>
          <p:cNvPr id="2" name="Picture 1">
            <a:extLst>
              <a:ext uri="{FF2B5EF4-FFF2-40B4-BE49-F238E27FC236}">
                <a16:creationId xmlns:a16="http://schemas.microsoft.com/office/drawing/2014/main" id="{7A5B64A0-144D-496D-081D-1D0979C4B4B1}"/>
              </a:ext>
            </a:extLst>
          </p:cNvPr>
          <p:cNvPicPr>
            <a:picLocks noChangeAspect="1"/>
          </p:cNvPicPr>
          <p:nvPr/>
        </p:nvPicPr>
        <p:blipFill>
          <a:blip r:embed="rId3"/>
          <a:stretch>
            <a:fillRect/>
          </a:stretch>
        </p:blipFill>
        <p:spPr>
          <a:xfrm>
            <a:off x="3485214" y="190797"/>
            <a:ext cx="8611849" cy="6513228"/>
          </a:xfrm>
          <a:prstGeom prst="rect">
            <a:avLst/>
          </a:prstGeom>
        </p:spPr>
      </p:pic>
    </p:spTree>
    <p:extLst>
      <p:ext uri="{BB962C8B-B14F-4D97-AF65-F5344CB8AC3E}">
        <p14:creationId xmlns:p14="http://schemas.microsoft.com/office/powerpoint/2010/main" val="25283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5610D4-9D44-6E3D-D5C9-9B22D9C57EBB}"/>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dirty="0"/>
              <a:t>Analysis of Dropout rate as per grade, gender and ethnicity</a:t>
            </a:r>
          </a:p>
        </p:txBody>
      </p:sp>
      <p:pic>
        <p:nvPicPr>
          <p:cNvPr id="5" name="Picture 4">
            <a:extLst>
              <a:ext uri="{FF2B5EF4-FFF2-40B4-BE49-F238E27FC236}">
                <a16:creationId xmlns:a16="http://schemas.microsoft.com/office/drawing/2014/main" id="{07914083-2F83-1BF2-2BB0-AE72D46E2C0A}"/>
              </a:ext>
            </a:extLst>
          </p:cNvPr>
          <p:cNvPicPr>
            <a:picLocks noChangeAspect="1"/>
          </p:cNvPicPr>
          <p:nvPr/>
        </p:nvPicPr>
        <p:blipFill>
          <a:blip r:embed="rId2"/>
          <a:srcRect t="346" r="-1" b="136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61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8AB0EDF-C273-7CD2-DB1B-BFEE687592F1}"/>
              </a:ext>
            </a:extLst>
          </p:cNvPr>
          <p:cNvPicPr>
            <a:picLocks noGrp="1" noChangeAspect="1"/>
          </p:cNvPicPr>
          <p:nvPr>
            <p:ph idx="1"/>
          </p:nvPr>
        </p:nvPicPr>
        <p:blipFill>
          <a:blip r:embed="rId2"/>
          <a:stretch>
            <a:fillRect/>
          </a:stretch>
        </p:blipFill>
        <p:spPr>
          <a:xfrm>
            <a:off x="6382389" y="199191"/>
            <a:ext cx="5712007" cy="6463937"/>
          </a:xfrm>
          <a:prstGeom prst="rect">
            <a:avLst/>
          </a:prstGeom>
          <a:ln>
            <a:noFill/>
          </a:ln>
          <a:effectLst>
            <a:outerShdw blurRad="292100" dist="139700" dir="2700000" algn="tl" rotWithShape="0">
              <a:srgbClr val="333333">
                <a:alpha val="65000"/>
              </a:srgbClr>
            </a:outerShdw>
          </a:effectLst>
        </p:spPr>
      </p:pic>
      <p:sp>
        <p:nvSpPr>
          <p:cNvPr id="16" name="Rectangle: Rounded Corners 15">
            <a:extLst>
              <a:ext uri="{FF2B5EF4-FFF2-40B4-BE49-F238E27FC236}">
                <a16:creationId xmlns:a16="http://schemas.microsoft.com/office/drawing/2014/main" id="{CD948868-0B66-D630-EC9A-5B0DFE95FEFB}"/>
              </a:ext>
            </a:extLst>
          </p:cNvPr>
          <p:cNvSpPr/>
          <p:nvPr/>
        </p:nvSpPr>
        <p:spPr>
          <a:xfrm>
            <a:off x="233203" y="1190561"/>
            <a:ext cx="6069406" cy="4749971"/>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lgn="just">
              <a:buFont typeface="Arial" panose="020B0604020202020204" pitchFamily="34" charset="0"/>
              <a:buChar char="•"/>
            </a:pPr>
            <a:r>
              <a:rPr lang="en-US" sz="1400" dirty="0"/>
              <a:t>Grade 9 had a notably higher dropout rate in 2009–10 (Mean = 1.19%) dropping to 0.87% by 2021–22.</a:t>
            </a:r>
          </a:p>
          <a:p>
            <a:pPr marL="285750" indent="-285750" algn="just">
              <a:buFont typeface="Arial" panose="020B0604020202020204" pitchFamily="34" charset="0"/>
              <a:buChar char="•"/>
            </a:pPr>
            <a:r>
              <a:rPr lang="en-US" sz="1400" dirty="0"/>
              <a:t>Grade 10 had the highest dropout mean in 2009–10 (1.79%), which gradually decreased in later years.</a:t>
            </a:r>
          </a:p>
          <a:p>
            <a:pPr marL="285750" indent="-285750" algn="just">
              <a:buFont typeface="Arial" panose="020B0604020202020204" pitchFamily="34" charset="0"/>
              <a:buChar char="•"/>
            </a:pPr>
            <a:r>
              <a:rPr lang="en-US" sz="1400" dirty="0"/>
              <a:t>Grade 11 exhibited a fluctuating pattern, with a slight increase again in 2021–22 after a drop in 2015–16.</a:t>
            </a:r>
          </a:p>
          <a:p>
            <a:pPr marL="285750" indent="-285750" algn="just">
              <a:buFont typeface="Arial" panose="020B0604020202020204" pitchFamily="34" charset="0"/>
              <a:buChar char="•"/>
            </a:pPr>
            <a:r>
              <a:rPr lang="en-US" sz="1400" dirty="0"/>
              <a:t>Grade 12 consistently showed higher dropout rates than lower grades, especially in 2009–10 (1.86%).</a:t>
            </a:r>
            <a:r>
              <a:rPr lang="en-US" sz="1400" b="1" dirty="0"/>
              <a:t> </a:t>
            </a:r>
          </a:p>
          <a:p>
            <a:pPr marL="285750" indent="-285750" algn="just">
              <a:buFont typeface="Arial" panose="020B0604020202020204" pitchFamily="34" charset="0"/>
              <a:buChar char="•"/>
            </a:pPr>
            <a:r>
              <a:rPr lang="en-US" sz="1400" b="1" dirty="0"/>
              <a:t>P-Values</a:t>
            </a:r>
            <a:r>
              <a:rPr lang="en-US" sz="1400" dirty="0"/>
              <a:t> are consistently very low (e.g., 2E-05, 0.000214), confirming that the differences in dropout rates across years are statistically significant for all grade levels.</a:t>
            </a:r>
          </a:p>
          <a:p>
            <a:pPr algn="just"/>
            <a:r>
              <a:rPr lang="en-US" sz="1400" dirty="0"/>
              <a:t>Overall, a significant reduction in dropout rates over time particularly Grade 9 and Grade 10. However, attention may still be needed in Grades 11 and 12, where dropout rates remain relatively high in recent years.</a:t>
            </a:r>
          </a:p>
        </p:txBody>
      </p:sp>
      <p:sp>
        <p:nvSpPr>
          <p:cNvPr id="18" name="Rectangle 17">
            <a:extLst>
              <a:ext uri="{FF2B5EF4-FFF2-40B4-BE49-F238E27FC236}">
                <a16:creationId xmlns:a16="http://schemas.microsoft.com/office/drawing/2014/main" id="{0697BC3C-ED0C-C9DB-1F5E-D32C7CA14293}"/>
              </a:ext>
            </a:extLst>
          </p:cNvPr>
          <p:cNvSpPr/>
          <p:nvPr/>
        </p:nvSpPr>
        <p:spPr>
          <a:xfrm>
            <a:off x="153423" y="413983"/>
            <a:ext cx="6069406" cy="506554"/>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Grade-Wise Dropout Analysis (2009–10, 2015–16, 2021–22)</a:t>
            </a:r>
          </a:p>
        </p:txBody>
      </p:sp>
    </p:spTree>
    <p:extLst>
      <p:ext uri="{BB962C8B-B14F-4D97-AF65-F5344CB8AC3E}">
        <p14:creationId xmlns:p14="http://schemas.microsoft.com/office/powerpoint/2010/main" val="2735011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BCCA5-C97D-876E-F911-8FB273F246DF}"/>
              </a:ext>
            </a:extLst>
          </p:cNvPr>
          <p:cNvSpPr>
            <a:spLocks noGrp="1"/>
          </p:cNvSpPr>
          <p:nvPr>
            <p:ph type="title"/>
          </p:nvPr>
        </p:nvSpPr>
        <p:spPr>
          <a:xfrm>
            <a:off x="329280" y="239843"/>
            <a:ext cx="4093321" cy="711883"/>
          </a:xfr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de-DE" sz="2000" dirty="0"/>
              <a:t>Gender-Wise Dropout Analysis (2009–10, 2015–16, 2021–22)</a:t>
            </a:r>
            <a:endParaRPr lang="en-US" sz="2000" dirty="0"/>
          </a:p>
        </p:txBody>
      </p:sp>
      <p:sp>
        <p:nvSpPr>
          <p:cNvPr id="3" name="Content Placeholder 2">
            <a:extLst>
              <a:ext uri="{FF2B5EF4-FFF2-40B4-BE49-F238E27FC236}">
                <a16:creationId xmlns:a16="http://schemas.microsoft.com/office/drawing/2014/main" id="{13BD4A65-F5CB-3403-0D4D-311912FE16E6}"/>
              </a:ext>
            </a:extLst>
          </p:cNvPr>
          <p:cNvSpPr>
            <a:spLocks noGrp="1"/>
          </p:cNvSpPr>
          <p:nvPr>
            <p:ph idx="1"/>
          </p:nvPr>
        </p:nvSpPr>
        <p:spPr>
          <a:xfrm>
            <a:off x="247337" y="1693787"/>
            <a:ext cx="4257206" cy="3215743"/>
          </a:xfrm>
          <a:ln>
            <a:solidFill>
              <a:schemeClr val="bg1">
                <a:lumMod val="95000"/>
              </a:schemeClr>
            </a:solidFill>
          </a:ln>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marL="0" indent="0" algn="just">
              <a:buNone/>
            </a:pPr>
            <a:r>
              <a:rPr lang="en-US" dirty="0"/>
              <a:t>🔹 Female Students: Dropout rates declined significantly from 1.37% (2009–10) to 1.12% (2021–22). P-value = 7.07E-06 indicate a statistically significant difference across the years.</a:t>
            </a:r>
          </a:p>
          <a:p>
            <a:pPr marL="0" indent="0" algn="just">
              <a:buNone/>
            </a:pPr>
            <a:r>
              <a:rPr lang="en-US" dirty="0"/>
              <a:t>🔹Male Students: Dropout rates showed a modest decline, from 2.01% (2009–10) to 1.7% (2021–22). Despite the reduction, male dropout rates remained consistently higher than female rates in all years. P-value = 1.64E-05 confirm that the change in male dropout rates is also statistically significant.</a:t>
            </a:r>
          </a:p>
          <a:p>
            <a:pPr marL="0" indent="0" algn="just">
              <a:buNone/>
            </a:pPr>
            <a:r>
              <a:rPr lang="en-US" dirty="0"/>
              <a:t>📌 Overall, both genders show a significant reduction in dropout rates, with greater improvement observed among female students. </a:t>
            </a:r>
          </a:p>
        </p:txBody>
      </p:sp>
      <p:pic>
        <p:nvPicPr>
          <p:cNvPr id="5" name="Picture 4">
            <a:extLst>
              <a:ext uri="{FF2B5EF4-FFF2-40B4-BE49-F238E27FC236}">
                <a16:creationId xmlns:a16="http://schemas.microsoft.com/office/drawing/2014/main" id="{0D02E188-0A71-089D-DBFB-A79AF9553BB1}"/>
              </a:ext>
            </a:extLst>
          </p:cNvPr>
          <p:cNvPicPr>
            <a:picLocks noChangeAspect="1"/>
          </p:cNvPicPr>
          <p:nvPr/>
        </p:nvPicPr>
        <p:blipFill>
          <a:blip r:embed="rId2"/>
          <a:stretch>
            <a:fillRect/>
          </a:stretch>
        </p:blipFill>
        <p:spPr>
          <a:xfrm>
            <a:off x="4700121" y="236271"/>
            <a:ext cx="7390151" cy="63633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52337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2A217-21A4-878F-FF12-A853F4B4D104}"/>
              </a:ext>
            </a:extLst>
          </p:cNvPr>
          <p:cNvSpPr>
            <a:spLocks noGrp="1"/>
          </p:cNvSpPr>
          <p:nvPr>
            <p:ph type="title"/>
          </p:nvPr>
        </p:nvSpPr>
        <p:spPr>
          <a:xfrm>
            <a:off x="193623" y="216342"/>
            <a:ext cx="3175341" cy="725132"/>
          </a:xfr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sz="2800" dirty="0"/>
              <a:t>Ethnicity-Wise Dropout Rate Analysis</a:t>
            </a:r>
          </a:p>
        </p:txBody>
      </p:sp>
      <p:sp>
        <p:nvSpPr>
          <p:cNvPr id="3" name="Content Placeholder 2">
            <a:extLst>
              <a:ext uri="{FF2B5EF4-FFF2-40B4-BE49-F238E27FC236}">
                <a16:creationId xmlns:a16="http://schemas.microsoft.com/office/drawing/2014/main" id="{E0BADF92-D477-F4A8-CA84-B69DB01F0503}"/>
              </a:ext>
            </a:extLst>
          </p:cNvPr>
          <p:cNvSpPr>
            <a:spLocks noGrp="1"/>
          </p:cNvSpPr>
          <p:nvPr>
            <p:ph idx="1"/>
          </p:nvPr>
        </p:nvSpPr>
        <p:spPr>
          <a:xfrm>
            <a:off x="296260" y="1423763"/>
            <a:ext cx="2970065" cy="5089019"/>
          </a:xfrm>
        </p:spPr>
        <p:txBody>
          <a:bodyPr>
            <a:normAutofit fontScale="62500" lnSpcReduction="20000"/>
          </a:bodyPr>
          <a:lstStyle/>
          <a:p>
            <a:pPr algn="just">
              <a:buNone/>
            </a:pPr>
            <a:r>
              <a:rPr lang="en-US" b="1" dirty="0"/>
              <a:t>🔹 Highest Dropout Rates</a:t>
            </a:r>
          </a:p>
          <a:p>
            <a:pPr algn="just">
              <a:buFont typeface="Arial" panose="020B0604020202020204" pitchFamily="34" charset="0"/>
              <a:buChar char="•"/>
            </a:pPr>
            <a:r>
              <a:rPr lang="en-US" dirty="0"/>
              <a:t>Hispanic students had the highest dropout rates across all years, peaking at 3.19% in 2009–10, though reduced in subsequent years.</a:t>
            </a:r>
          </a:p>
          <a:p>
            <a:pPr algn="just">
              <a:buFont typeface="Arial" panose="020B0604020202020204" pitchFamily="34" charset="0"/>
              <a:buChar char="•"/>
            </a:pPr>
            <a:r>
              <a:rPr lang="en-US" dirty="0"/>
              <a:t>Black and White students also showed higher dropout means, though with improvement in 2015–16 and a slight rise in 2021–22.</a:t>
            </a:r>
          </a:p>
          <a:p>
            <a:pPr algn="just">
              <a:buNone/>
            </a:pPr>
            <a:r>
              <a:rPr lang="en-US" b="1" dirty="0"/>
              <a:t>🔹 Lowest Dropout Rates</a:t>
            </a:r>
          </a:p>
          <a:p>
            <a:pPr algn="just">
              <a:buFont typeface="Arial" panose="020B0604020202020204" pitchFamily="34" charset="0"/>
              <a:buChar char="•"/>
            </a:pPr>
            <a:r>
              <a:rPr lang="en-US" dirty="0"/>
              <a:t>Asian and Native Hawaiian students consistently had the lowest dropout rates, under 0.5%, with very little variation.</a:t>
            </a:r>
          </a:p>
          <a:p>
            <a:pPr marL="0" indent="0">
              <a:buNone/>
            </a:pPr>
            <a:endParaRPr lang="en-US" dirty="0"/>
          </a:p>
        </p:txBody>
      </p:sp>
      <p:pic>
        <p:nvPicPr>
          <p:cNvPr id="4" name="Picture 3">
            <a:extLst>
              <a:ext uri="{FF2B5EF4-FFF2-40B4-BE49-F238E27FC236}">
                <a16:creationId xmlns:a16="http://schemas.microsoft.com/office/drawing/2014/main" id="{ED95C091-BF05-A81C-6573-4A19FF4607D2}"/>
              </a:ext>
            </a:extLst>
          </p:cNvPr>
          <p:cNvPicPr>
            <a:picLocks noChangeAspect="1"/>
          </p:cNvPicPr>
          <p:nvPr/>
        </p:nvPicPr>
        <p:blipFill>
          <a:blip r:embed="rId2"/>
          <a:stretch>
            <a:fillRect/>
          </a:stretch>
        </p:blipFill>
        <p:spPr>
          <a:xfrm>
            <a:off x="3470224" y="127416"/>
            <a:ext cx="8619344" cy="66106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484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CF51-90E2-6A43-6BD7-758C34410BDA}"/>
              </a:ext>
            </a:extLst>
          </p:cNvPr>
          <p:cNvSpPr>
            <a:spLocks noGrp="1"/>
          </p:cNvSpPr>
          <p:nvPr>
            <p:ph type="title"/>
          </p:nvPr>
        </p:nvSpPr>
        <p:spPr>
          <a:xfrm>
            <a:off x="2798431" y="252699"/>
            <a:ext cx="5780973" cy="519295"/>
          </a:xfr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kumimoji="0" lang="en-US" sz="2800" b="0" i="0" u="none" strike="noStrike" kern="1200" cap="none" spc="0" normalizeH="0" baseline="0" noProof="0" dirty="0">
                <a:ln>
                  <a:noFill/>
                </a:ln>
                <a:solidFill>
                  <a:prstClr val="black"/>
                </a:solidFill>
                <a:effectLst/>
                <a:uLnTx/>
                <a:uFillTx/>
                <a:latin typeface="Aptos Display" panose="02110004020202020204"/>
                <a:ea typeface="+mj-ea"/>
                <a:cs typeface="+mj-cs"/>
              </a:rPr>
              <a:t>Ethnicity-Wise Dropout Rate Analysis</a:t>
            </a:r>
            <a:endParaRPr lang="en-US" dirty="0"/>
          </a:p>
        </p:txBody>
      </p:sp>
      <p:sp>
        <p:nvSpPr>
          <p:cNvPr id="3" name="Content Placeholder 2">
            <a:extLst>
              <a:ext uri="{FF2B5EF4-FFF2-40B4-BE49-F238E27FC236}">
                <a16:creationId xmlns:a16="http://schemas.microsoft.com/office/drawing/2014/main" id="{32AF92E4-90DF-26F6-9ABB-A697D7001011}"/>
              </a:ext>
            </a:extLst>
          </p:cNvPr>
          <p:cNvSpPr>
            <a:spLocks noGrp="1"/>
          </p:cNvSpPr>
          <p:nvPr>
            <p:ph idx="1"/>
          </p:nvPr>
        </p:nvSpPr>
        <p:spPr>
          <a:xfrm>
            <a:off x="838200" y="1031001"/>
            <a:ext cx="5323260" cy="5145962"/>
          </a:xfrm>
          <a:ln>
            <a:noFill/>
          </a:ln>
        </p:spPr>
        <p:style>
          <a:lnRef idx="2">
            <a:schemeClr val="accent1"/>
          </a:lnRef>
          <a:fillRef idx="1">
            <a:schemeClr val="lt1"/>
          </a:fillRef>
          <a:effectRef idx="0">
            <a:schemeClr val="accent1"/>
          </a:effectRef>
          <a:fontRef idx="minor">
            <a:schemeClr val="dk1"/>
          </a:fontRef>
        </p:style>
        <p:txBody>
          <a:bodyPr>
            <a:normAutofit/>
          </a:bodyPr>
          <a:lstStyle/>
          <a:p>
            <a:pPr algn="just"/>
            <a:r>
              <a:rPr lang="en-US" dirty="0"/>
              <a:t>All groups show statistically significant changes across years (p &lt; 0.05 in all cases).</a:t>
            </a:r>
          </a:p>
          <a:p>
            <a:pPr algn="just"/>
            <a:r>
              <a:rPr lang="en-US" dirty="0"/>
              <a:t>While dropout rates improved across most ethnic groups, disparities remain. Targeted interventions are still needed for Hispanic, Black, and white populations to ensure equitable outcomes.</a:t>
            </a:r>
          </a:p>
        </p:txBody>
      </p:sp>
      <p:pic>
        <p:nvPicPr>
          <p:cNvPr id="9" name="Picture 8">
            <a:extLst>
              <a:ext uri="{FF2B5EF4-FFF2-40B4-BE49-F238E27FC236}">
                <a16:creationId xmlns:a16="http://schemas.microsoft.com/office/drawing/2014/main" id="{449A63FF-D212-E5C8-8300-65DE8F3A3FCB}"/>
              </a:ext>
            </a:extLst>
          </p:cNvPr>
          <p:cNvPicPr>
            <a:picLocks noChangeAspect="1"/>
          </p:cNvPicPr>
          <p:nvPr/>
        </p:nvPicPr>
        <p:blipFill>
          <a:blip r:embed="rId2"/>
          <a:stretch>
            <a:fillRect/>
          </a:stretch>
        </p:blipFill>
        <p:spPr>
          <a:xfrm>
            <a:off x="6731668" y="1031001"/>
            <a:ext cx="5237977" cy="51459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5749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783B3A-26FD-A2FC-8745-CF381608533A}"/>
              </a:ext>
            </a:extLst>
          </p:cNvPr>
          <p:cNvSpPr>
            <a:spLocks noGrp="1"/>
          </p:cNvSpPr>
          <p:nvPr>
            <p:ph type="title"/>
          </p:nvPr>
        </p:nvSpPr>
        <p:spPr>
          <a:xfrm>
            <a:off x="761803" y="501651"/>
            <a:ext cx="2435529" cy="811648"/>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bodyPr>
          <a:lstStyle/>
          <a:p>
            <a:r>
              <a:rPr lang="en-US" sz="4000" dirty="0"/>
              <a:t>Limitation</a:t>
            </a:r>
          </a:p>
        </p:txBody>
      </p:sp>
      <p:sp>
        <p:nvSpPr>
          <p:cNvPr id="3" name="Content Placeholder 2">
            <a:extLst>
              <a:ext uri="{FF2B5EF4-FFF2-40B4-BE49-F238E27FC236}">
                <a16:creationId xmlns:a16="http://schemas.microsoft.com/office/drawing/2014/main" id="{F6FB2116-9DE8-C39D-4036-F6FFE2AB1540}"/>
              </a:ext>
            </a:extLst>
          </p:cNvPr>
          <p:cNvSpPr>
            <a:spLocks noGrp="1"/>
          </p:cNvSpPr>
          <p:nvPr>
            <p:ph idx="1"/>
          </p:nvPr>
        </p:nvSpPr>
        <p:spPr>
          <a:xfrm>
            <a:off x="761802" y="2743201"/>
            <a:ext cx="4646905" cy="1828802"/>
          </a:xfrm>
        </p:spPr>
        <p:txBody>
          <a:bodyPr anchor="ctr">
            <a:normAutofit/>
          </a:bodyPr>
          <a:lstStyle/>
          <a:p>
            <a:pPr marL="0" indent="0" algn="just">
              <a:buNone/>
            </a:pPr>
            <a:r>
              <a:rPr lang="en-US" sz="2000" dirty="0"/>
              <a:t>The analysis is limited to three academic years and relies on secondary data, which may not capture all contextual factors influencing dropout rates. </a:t>
            </a:r>
          </a:p>
        </p:txBody>
      </p:sp>
      <p:pic>
        <p:nvPicPr>
          <p:cNvPr id="5" name="Picture 4" descr="A book on a table&#10;&#10;AI-generated content may be incorrect.">
            <a:extLst>
              <a:ext uri="{FF2B5EF4-FFF2-40B4-BE49-F238E27FC236}">
                <a16:creationId xmlns:a16="http://schemas.microsoft.com/office/drawing/2014/main" id="{F0F74F2B-84CD-F922-E98C-6CAF9270C7DB}"/>
              </a:ext>
            </a:extLst>
          </p:cNvPr>
          <p:cNvPicPr>
            <a:picLocks noChangeAspect="1"/>
          </p:cNvPicPr>
          <p:nvPr/>
        </p:nvPicPr>
        <p:blipFill>
          <a:blip r:embed="rId2"/>
          <a:srcRect l="22694" r="27250"/>
          <a:stretch/>
        </p:blipFill>
        <p:spPr>
          <a:xfrm>
            <a:off x="6096000" y="1"/>
            <a:ext cx="6102825" cy="6858000"/>
          </a:xfrm>
          <a:prstGeom prst="rect">
            <a:avLst/>
          </a:prstGeom>
        </p:spPr>
      </p:pic>
    </p:spTree>
    <p:extLst>
      <p:ext uri="{BB962C8B-B14F-4D97-AF65-F5344CB8AC3E}">
        <p14:creationId xmlns:p14="http://schemas.microsoft.com/office/powerpoint/2010/main" val="397829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49288F-90F2-744D-1000-E2D90EA46C65}"/>
              </a:ext>
            </a:extLst>
          </p:cNvPr>
          <p:cNvSpPr>
            <a:spLocks noGrp="1"/>
          </p:cNvSpPr>
          <p:nvPr>
            <p:ph type="title"/>
          </p:nvPr>
        </p:nvSpPr>
        <p:spPr>
          <a:xfrm>
            <a:off x="761803" y="638238"/>
            <a:ext cx="4646904" cy="839387"/>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bodyPr>
          <a:lstStyle/>
          <a:p>
            <a:r>
              <a:rPr lang="en-US" sz="4000" dirty="0"/>
              <a:t>Recommendation</a:t>
            </a:r>
          </a:p>
        </p:txBody>
      </p:sp>
      <p:sp>
        <p:nvSpPr>
          <p:cNvPr id="3" name="Content Placeholder 2">
            <a:extLst>
              <a:ext uri="{FF2B5EF4-FFF2-40B4-BE49-F238E27FC236}">
                <a16:creationId xmlns:a16="http://schemas.microsoft.com/office/drawing/2014/main" id="{B233ED78-8C28-D849-C073-AF2BD7DF778A}"/>
              </a:ext>
            </a:extLst>
          </p:cNvPr>
          <p:cNvSpPr>
            <a:spLocks noGrp="1"/>
          </p:cNvSpPr>
          <p:nvPr>
            <p:ph idx="1"/>
          </p:nvPr>
        </p:nvSpPr>
        <p:spPr>
          <a:xfrm>
            <a:off x="761803" y="2368848"/>
            <a:ext cx="4646905" cy="3613149"/>
          </a:xfrm>
        </p:spPr>
        <p:txBody>
          <a:bodyPr anchor="ctr">
            <a:normAutofit/>
          </a:bodyPr>
          <a:lstStyle/>
          <a:p>
            <a:pPr algn="just"/>
            <a:r>
              <a:rPr lang="en-US" sz="2000" dirty="0"/>
              <a:t>Strengthen support programs in upper grades (11 and 12), male, Hispanic, white and Black students where dropout rates remain high. </a:t>
            </a:r>
          </a:p>
          <a:p>
            <a:pPr algn="just"/>
            <a:r>
              <a:rPr lang="en-US" sz="2000" dirty="0"/>
              <a:t>Allocate appropriate resources for high dropout districts.</a:t>
            </a:r>
          </a:p>
        </p:txBody>
      </p:sp>
      <p:pic>
        <p:nvPicPr>
          <p:cNvPr id="4" name="Picture 3">
            <a:extLst>
              <a:ext uri="{FF2B5EF4-FFF2-40B4-BE49-F238E27FC236}">
                <a16:creationId xmlns:a16="http://schemas.microsoft.com/office/drawing/2014/main" id="{F47C691C-9E32-0BFD-D6C6-4554D8C88A76}"/>
              </a:ext>
            </a:extLst>
          </p:cNvPr>
          <p:cNvPicPr>
            <a:picLocks noChangeAspect="1"/>
          </p:cNvPicPr>
          <p:nvPr/>
        </p:nvPicPr>
        <p:blipFill>
          <a:blip r:embed="rId2"/>
          <a:srcRect l="22593" r="18006" b="-2"/>
          <a:stretch/>
        </p:blipFill>
        <p:spPr>
          <a:xfrm>
            <a:off x="6096000" y="1"/>
            <a:ext cx="6102825" cy="6858000"/>
          </a:xfrm>
          <a:prstGeom prst="rect">
            <a:avLst/>
          </a:prstGeom>
        </p:spPr>
      </p:pic>
    </p:spTree>
    <p:extLst>
      <p:ext uri="{BB962C8B-B14F-4D97-AF65-F5344CB8AC3E}">
        <p14:creationId xmlns:p14="http://schemas.microsoft.com/office/powerpoint/2010/main" val="2394776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866CA8-51C7-C798-9AA8-1EFE20B3F001}"/>
              </a:ext>
            </a:extLst>
          </p:cNvPr>
          <p:cNvSpPr>
            <a:spLocks noGrp="1"/>
          </p:cNvSpPr>
          <p:nvPr>
            <p:ph type="title"/>
          </p:nvPr>
        </p:nvSpPr>
        <p:spPr>
          <a:xfrm>
            <a:off x="729127" y="1104521"/>
            <a:ext cx="3429000" cy="750844"/>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normAutofit fontScale="90000"/>
          </a:bodyPr>
          <a:lstStyle/>
          <a:p>
            <a:r>
              <a:rPr lang="en-US" sz="5400" dirty="0"/>
              <a:t>Conclusion</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5C54D81-FB64-B78C-A779-E24375827EB2}"/>
              </a:ext>
            </a:extLst>
          </p:cNvPr>
          <p:cNvSpPr>
            <a:spLocks noGrp="1"/>
          </p:cNvSpPr>
          <p:nvPr>
            <p:ph idx="1"/>
          </p:nvPr>
        </p:nvSpPr>
        <p:spPr>
          <a:xfrm>
            <a:off x="263887" y="2723765"/>
            <a:ext cx="4676328" cy="3410712"/>
          </a:xfrm>
        </p:spPr>
        <p:txBody>
          <a:bodyPr anchor="t">
            <a:normAutofit/>
          </a:bodyPr>
          <a:lstStyle/>
          <a:p>
            <a:pPr algn="just"/>
            <a:r>
              <a:rPr lang="en-US" sz="1700" dirty="0"/>
              <a:t>The study reveals that high dropout areas were concentrated in western and southeastern Massachusetts across the years. The mean center shifted west over time, and ellipses narrowed, suggesting dropout rates became more regionally concentrated over the period.</a:t>
            </a:r>
          </a:p>
          <a:p>
            <a:pPr algn="just"/>
            <a:r>
              <a:rPr lang="en-US" sz="1700" dirty="0"/>
              <a:t>The study discloses a declining trend in dropout rates across grades, genders, and ethnicities. However, disparities remain among Grades 11–12, male, Hispanic, white and Black students, highlight the need for constant educational initiatives.</a:t>
            </a:r>
          </a:p>
        </p:txBody>
      </p:sp>
      <p:pic>
        <p:nvPicPr>
          <p:cNvPr id="4" name="Picture 3" descr="A stack of books and an apple on top of it&#10;&#10;AI-generated content may be incorrect.">
            <a:extLst>
              <a:ext uri="{FF2B5EF4-FFF2-40B4-BE49-F238E27FC236}">
                <a16:creationId xmlns:a16="http://schemas.microsoft.com/office/drawing/2014/main" id="{C971249D-5DFF-C224-FB26-06E183577A19}"/>
              </a:ext>
            </a:extLst>
          </p:cNvPr>
          <p:cNvPicPr>
            <a:picLocks noChangeAspect="1"/>
          </p:cNvPicPr>
          <p:nvPr/>
        </p:nvPicPr>
        <p:blipFill>
          <a:blip r:embed="rId2"/>
          <a:stretch>
            <a:fillRect/>
          </a:stretch>
        </p:blipFill>
        <p:spPr>
          <a:xfrm>
            <a:off x="5024393" y="1210231"/>
            <a:ext cx="6903720" cy="4867122"/>
          </a:xfrm>
          <a:prstGeom prst="rect">
            <a:avLst/>
          </a:prstGeom>
        </p:spPr>
      </p:pic>
    </p:spTree>
    <p:extLst>
      <p:ext uri="{BB962C8B-B14F-4D97-AF65-F5344CB8AC3E}">
        <p14:creationId xmlns:p14="http://schemas.microsoft.com/office/powerpoint/2010/main" val="1759383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063FD-418B-4035-ECBD-DE40131FF944}"/>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001DBF0B-4703-800C-D471-9C0744DFDEAA}"/>
              </a:ext>
            </a:extLst>
          </p:cNvPr>
          <p:cNvSpPr>
            <a:spLocks noGrp="1"/>
          </p:cNvSpPr>
          <p:nvPr>
            <p:ph idx="1"/>
          </p:nvPr>
        </p:nvSpPr>
        <p:spPr>
          <a:xfrm>
            <a:off x="838200" y="1825625"/>
            <a:ext cx="10515600" cy="2654321"/>
          </a:xfrm>
        </p:spPr>
        <p:txBody>
          <a:bodyPr>
            <a:normAutofit/>
          </a:bodyPr>
          <a:lstStyle/>
          <a:p>
            <a:pPr algn="just"/>
            <a:r>
              <a:rPr lang="en-US" sz="1600" dirty="0"/>
              <a:t>Massachusetts Department of Elementary and Secondary Education (DESE). (2023). </a:t>
            </a:r>
            <a:r>
              <a:rPr lang="en-US" sz="1600" i="1" dirty="0"/>
              <a:t>School and District Dropout Reports by Student Group</a:t>
            </a:r>
            <a:r>
              <a:rPr lang="en-US" sz="1600" dirty="0"/>
              <a:t>. Retrieved from </a:t>
            </a:r>
            <a:r>
              <a:rPr lang="en-US" sz="1600" dirty="0">
                <a:hlinkClick r:id="rId2"/>
              </a:rPr>
              <a:t>https://www.doe.mass.edu</a:t>
            </a:r>
            <a:endParaRPr lang="en-US" sz="1600" dirty="0"/>
          </a:p>
          <a:p>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Massachusetts Department of Elementary and Secondary Education (DESE). (2024). </a:t>
            </a:r>
            <a:r>
              <a:rPr lang="en-US" sz="1600" i="1" kern="100" dirty="0">
                <a:effectLst/>
                <a:latin typeface="Times New Roman" panose="02020603050405020304" pitchFamily="18" charset="0"/>
                <a:ea typeface="Aptos" panose="020B0004020202020204" pitchFamily="34" charset="0"/>
                <a:cs typeface="Times New Roman" panose="02020603050405020304" pitchFamily="18" charset="0"/>
              </a:rPr>
              <a:t>Boston Public Schools profile</a:t>
            </a: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 DESE Profiles. Retrieved (April 4, 2025) from  </a:t>
            </a:r>
            <a:r>
              <a:rPr lang="en-US" sz="16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hlinkClick r:id="rId3"/>
              </a:rPr>
              <a:t>https://profiles.doe.mass.edu/profiles/general.aspx?topNavId=1&amp;orgcode=01590005&amp;orgtypecode=6&amp;leftNavId=102</a:t>
            </a:r>
            <a:endParaRPr lang="en-US" sz="1600" dirty="0"/>
          </a:p>
          <a:p>
            <a:r>
              <a:rPr lang="en-US" sz="1600" dirty="0" err="1"/>
              <a:t>MassGIS</a:t>
            </a:r>
            <a:r>
              <a:rPr lang="en-US" sz="1600" dirty="0"/>
              <a:t> (Bureau of Geographic Information). (2019). </a:t>
            </a:r>
            <a:r>
              <a:rPr lang="en-US" sz="1600" i="1" dirty="0"/>
              <a:t>Massachusetts School Districts Shapefile</a:t>
            </a:r>
            <a:r>
              <a:rPr lang="en-US" sz="1600" dirty="0"/>
              <a:t>. Commonwealth of Massachusetts. Retrieved from   </a:t>
            </a:r>
            <a:r>
              <a:rPr lang="en-US" sz="1600" dirty="0">
                <a:hlinkClick r:id="rId4"/>
              </a:rPr>
              <a:t>https://www.mass.gov/orgs/massgis-bureau-of-geographic-information</a:t>
            </a:r>
            <a:endParaRPr lang="en-US" sz="1600" dirty="0"/>
          </a:p>
          <a:p>
            <a:pPr marL="0" indent="0" algn="just">
              <a:buNone/>
            </a:pPr>
            <a:endParaRPr lang="en-US" dirty="0"/>
          </a:p>
          <a:p>
            <a:endParaRPr lang="en-US" dirty="0"/>
          </a:p>
        </p:txBody>
      </p:sp>
    </p:spTree>
    <p:extLst>
      <p:ext uri="{BB962C8B-B14F-4D97-AF65-F5344CB8AC3E}">
        <p14:creationId xmlns:p14="http://schemas.microsoft.com/office/powerpoint/2010/main" val="1975345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60C4-D9C3-CB33-0766-3FD94AF51895}"/>
              </a:ext>
            </a:extLst>
          </p:cNvPr>
          <p:cNvSpPr>
            <a:spLocks noGrp="1"/>
          </p:cNvSpPr>
          <p:nvPr>
            <p:ph type="title"/>
          </p:nvPr>
        </p:nvSpPr>
        <p:spPr>
          <a:xfrm>
            <a:off x="838200" y="365125"/>
            <a:ext cx="10515600" cy="457221"/>
          </a:xfrm>
        </p:spPr>
        <p:txBody>
          <a:bodyPr>
            <a:normAutofit fontScale="90000"/>
          </a:bodyPr>
          <a:lstStyle/>
          <a:p>
            <a:r>
              <a:rPr lang="en-US" dirty="0"/>
              <a:t>R - Code</a:t>
            </a:r>
          </a:p>
        </p:txBody>
      </p:sp>
      <p:pic>
        <p:nvPicPr>
          <p:cNvPr id="7" name="Content Placeholder 6">
            <a:extLst>
              <a:ext uri="{FF2B5EF4-FFF2-40B4-BE49-F238E27FC236}">
                <a16:creationId xmlns:a16="http://schemas.microsoft.com/office/drawing/2014/main" id="{272A168E-FCDD-1853-0FDA-64F7704E3E7F}"/>
              </a:ext>
            </a:extLst>
          </p:cNvPr>
          <p:cNvPicPr>
            <a:picLocks noGrp="1" noChangeAspect="1"/>
          </p:cNvPicPr>
          <p:nvPr>
            <p:ph idx="1"/>
          </p:nvPr>
        </p:nvPicPr>
        <p:blipFill>
          <a:blip r:embed="rId2"/>
          <a:stretch>
            <a:fillRect/>
          </a:stretch>
        </p:blipFill>
        <p:spPr>
          <a:xfrm>
            <a:off x="4557010" y="764498"/>
            <a:ext cx="3628008" cy="4351338"/>
          </a:xfrm>
        </p:spPr>
      </p:pic>
      <p:pic>
        <p:nvPicPr>
          <p:cNvPr id="5" name="Picture 4">
            <a:extLst>
              <a:ext uri="{FF2B5EF4-FFF2-40B4-BE49-F238E27FC236}">
                <a16:creationId xmlns:a16="http://schemas.microsoft.com/office/drawing/2014/main" id="{AFCDADC0-B183-72F1-EB66-210DB9522061}"/>
              </a:ext>
            </a:extLst>
          </p:cNvPr>
          <p:cNvPicPr>
            <a:picLocks noChangeAspect="1"/>
          </p:cNvPicPr>
          <p:nvPr/>
        </p:nvPicPr>
        <p:blipFill>
          <a:blip r:embed="rId3"/>
          <a:srcRect r="25102" b="7827"/>
          <a:stretch/>
        </p:blipFill>
        <p:spPr>
          <a:xfrm>
            <a:off x="173783" y="822346"/>
            <a:ext cx="4383227" cy="5271156"/>
          </a:xfrm>
          <a:prstGeom prst="rect">
            <a:avLst/>
          </a:prstGeom>
        </p:spPr>
      </p:pic>
      <p:pic>
        <p:nvPicPr>
          <p:cNvPr id="9" name="Picture 8">
            <a:extLst>
              <a:ext uri="{FF2B5EF4-FFF2-40B4-BE49-F238E27FC236}">
                <a16:creationId xmlns:a16="http://schemas.microsoft.com/office/drawing/2014/main" id="{96308359-79CE-6C9B-1330-5D6666FFC49B}"/>
              </a:ext>
            </a:extLst>
          </p:cNvPr>
          <p:cNvPicPr>
            <a:picLocks noChangeAspect="1"/>
          </p:cNvPicPr>
          <p:nvPr/>
        </p:nvPicPr>
        <p:blipFill>
          <a:blip r:embed="rId4"/>
          <a:stretch>
            <a:fillRect/>
          </a:stretch>
        </p:blipFill>
        <p:spPr>
          <a:xfrm>
            <a:off x="4576486" y="5115836"/>
            <a:ext cx="3504112" cy="1205678"/>
          </a:xfrm>
          <a:prstGeom prst="rect">
            <a:avLst/>
          </a:prstGeom>
        </p:spPr>
      </p:pic>
      <p:pic>
        <p:nvPicPr>
          <p:cNvPr id="11" name="Picture 10">
            <a:extLst>
              <a:ext uri="{FF2B5EF4-FFF2-40B4-BE49-F238E27FC236}">
                <a16:creationId xmlns:a16="http://schemas.microsoft.com/office/drawing/2014/main" id="{C27B25DF-DEEC-30A8-2DC7-483D4D094E0F}"/>
              </a:ext>
            </a:extLst>
          </p:cNvPr>
          <p:cNvPicPr>
            <a:picLocks noChangeAspect="1"/>
          </p:cNvPicPr>
          <p:nvPr/>
        </p:nvPicPr>
        <p:blipFill>
          <a:blip r:embed="rId5"/>
          <a:stretch>
            <a:fillRect/>
          </a:stretch>
        </p:blipFill>
        <p:spPr>
          <a:xfrm>
            <a:off x="8306979" y="271447"/>
            <a:ext cx="3711238" cy="6372953"/>
          </a:xfrm>
          <a:prstGeom prst="rect">
            <a:avLst/>
          </a:prstGeom>
        </p:spPr>
      </p:pic>
    </p:spTree>
    <p:extLst>
      <p:ext uri="{BB962C8B-B14F-4D97-AF65-F5344CB8AC3E}">
        <p14:creationId xmlns:p14="http://schemas.microsoft.com/office/powerpoint/2010/main" val="4185707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7ED41-637C-6CF7-63C6-75720E69E484}"/>
              </a:ext>
            </a:extLst>
          </p:cNvPr>
          <p:cNvSpPr>
            <a:spLocks noGrp="1"/>
          </p:cNvSpPr>
          <p:nvPr>
            <p:ph type="title"/>
          </p:nvPr>
        </p:nvSpPr>
        <p:spPr/>
        <p:txBody>
          <a:bodyPr/>
          <a:lstStyle/>
          <a:p>
            <a:endParaRPr lang="en-US" dirty="0"/>
          </a:p>
        </p:txBody>
      </p:sp>
      <p:pic>
        <p:nvPicPr>
          <p:cNvPr id="7" name="Content Placeholder 6">
            <a:extLst>
              <a:ext uri="{FF2B5EF4-FFF2-40B4-BE49-F238E27FC236}">
                <a16:creationId xmlns:a16="http://schemas.microsoft.com/office/drawing/2014/main" id="{585AB9FF-BC9B-4C89-92C5-E3C0D3321549}"/>
              </a:ext>
            </a:extLst>
          </p:cNvPr>
          <p:cNvPicPr>
            <a:picLocks noGrp="1" noChangeAspect="1"/>
          </p:cNvPicPr>
          <p:nvPr>
            <p:ph idx="1"/>
          </p:nvPr>
        </p:nvPicPr>
        <p:blipFill>
          <a:blip r:embed="rId2"/>
          <a:stretch>
            <a:fillRect/>
          </a:stretch>
        </p:blipFill>
        <p:spPr>
          <a:xfrm>
            <a:off x="6686788" y="365125"/>
            <a:ext cx="4304821" cy="6260527"/>
          </a:xfrm>
        </p:spPr>
      </p:pic>
      <p:pic>
        <p:nvPicPr>
          <p:cNvPr id="5" name="Picture 4">
            <a:extLst>
              <a:ext uri="{FF2B5EF4-FFF2-40B4-BE49-F238E27FC236}">
                <a16:creationId xmlns:a16="http://schemas.microsoft.com/office/drawing/2014/main" id="{3E902F69-4851-B4D2-4C74-1D81ED63DD9C}"/>
              </a:ext>
            </a:extLst>
          </p:cNvPr>
          <p:cNvPicPr>
            <a:picLocks noChangeAspect="1"/>
          </p:cNvPicPr>
          <p:nvPr/>
        </p:nvPicPr>
        <p:blipFill>
          <a:blip r:embed="rId3"/>
          <a:stretch>
            <a:fillRect/>
          </a:stretch>
        </p:blipFill>
        <p:spPr>
          <a:xfrm>
            <a:off x="838200" y="299804"/>
            <a:ext cx="4723152" cy="6558196"/>
          </a:xfrm>
          <a:prstGeom prst="rect">
            <a:avLst/>
          </a:prstGeom>
        </p:spPr>
      </p:pic>
    </p:spTree>
    <p:extLst>
      <p:ext uri="{BB962C8B-B14F-4D97-AF65-F5344CB8AC3E}">
        <p14:creationId xmlns:p14="http://schemas.microsoft.com/office/powerpoint/2010/main" val="1578889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4301B-E879-6C47-CF96-BF18208C454F}"/>
              </a:ext>
            </a:extLst>
          </p:cNvPr>
          <p:cNvSpPr>
            <a:spLocks noGrp="1"/>
          </p:cNvSpPr>
          <p:nvPr>
            <p:ph type="title"/>
          </p:nvPr>
        </p:nvSpPr>
        <p:spPr>
          <a:xfrm>
            <a:off x="838200" y="2279842"/>
            <a:ext cx="10515600" cy="1325563"/>
          </a:xfrm>
        </p:spPr>
        <p:txBody>
          <a:bodyPr/>
          <a:lstStyle/>
          <a:p>
            <a:pPr algn="ctr"/>
            <a:r>
              <a:rPr lang="en-US" b="1" i="1" dirty="0"/>
              <a:t>Thanks</a:t>
            </a:r>
          </a:p>
        </p:txBody>
      </p:sp>
      <p:sp>
        <p:nvSpPr>
          <p:cNvPr id="3" name="Content Placeholder 2">
            <a:extLst>
              <a:ext uri="{FF2B5EF4-FFF2-40B4-BE49-F238E27FC236}">
                <a16:creationId xmlns:a16="http://schemas.microsoft.com/office/drawing/2014/main" id="{91A9A2E3-2886-DE71-1C40-343C725A26D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576807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5725</TotalTime>
  <Words>1276</Words>
  <Application>Microsoft Office PowerPoint</Application>
  <PresentationFormat>Widescreen</PresentationFormat>
  <Paragraphs>81</Paragraphs>
  <Slides>20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Black</vt:lpstr>
      <vt:lpstr>Aptos Display</vt:lpstr>
      <vt:lpstr>Arial</vt:lpstr>
      <vt:lpstr>Times New Roman</vt:lpstr>
      <vt:lpstr>Wingdings</vt:lpstr>
      <vt:lpstr>Office Theme</vt:lpstr>
      <vt:lpstr>SPATIO-TEMPORAL ANALYSIS OF SCHOOL DISTRICT DROPOUT RATE IN MA, USA</vt:lpstr>
      <vt:lpstr>Introduction </vt:lpstr>
      <vt:lpstr>Objectives </vt:lpstr>
      <vt:lpstr>Methodology</vt:lpstr>
      <vt:lpstr>The area of the study includes all school districts within the state of Massachusetts. The number of School Districts in this state are 399, Number of Schools 1,827, Enrollment 914,959, and Grades Served PK-12 (DESE, 2024).    </vt:lpstr>
      <vt:lpstr>PowerPoint Presentation</vt:lpstr>
      <vt:lpstr>  </vt:lpstr>
      <vt:lpstr>PowerPoint Presentation</vt:lpstr>
      <vt:lpstr>Analysis of Dropout rate as per grade, gender and ethnicity</vt:lpstr>
      <vt:lpstr>PowerPoint Presentation</vt:lpstr>
      <vt:lpstr>Gender-Wise Dropout Analysis (2009–10, 2015–16, 2021–22)</vt:lpstr>
      <vt:lpstr>Ethnicity-Wise Dropout Rate Analysis</vt:lpstr>
      <vt:lpstr>Ethnicity-Wise Dropout Rate Analysis</vt:lpstr>
      <vt:lpstr>Limitation</vt:lpstr>
      <vt:lpstr>Recommendation</vt:lpstr>
      <vt:lpstr>Conclusion</vt:lpstr>
      <vt:lpstr>Reference</vt:lpstr>
      <vt:lpstr>R - Code</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Alam, Mst Sanjida</dc:creator>
  <cp:lastModifiedBy>Alam, Mst Sanjida</cp:lastModifiedBy>
  <cp:revision>24</cp:revision>
  <dcterms:created xsi:type="dcterms:W3CDTF">2025-04-20T17:31:36Z</dcterms:created>
  <dcterms:modified xsi:type="dcterms:W3CDTF">2025-05-04T04:13:38Z</dcterms:modified>
</cp:coreProperties>
</file>