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1" r:id="rId2"/>
    <p:sldId id="283" r:id="rId3"/>
    <p:sldId id="307" r:id="rId4"/>
    <p:sldId id="285" r:id="rId5"/>
    <p:sldId id="287" r:id="rId6"/>
    <p:sldId id="284" r:id="rId7"/>
    <p:sldId id="288" r:id="rId8"/>
    <p:sldId id="304" r:id="rId9"/>
    <p:sldId id="277" r:id="rId10"/>
    <p:sldId id="290" r:id="rId11"/>
    <p:sldId id="302" r:id="rId12"/>
    <p:sldId id="291" r:id="rId13"/>
    <p:sldId id="305" r:id="rId14"/>
    <p:sldId id="309" r:id="rId15"/>
    <p:sldId id="310" r:id="rId16"/>
    <p:sldId id="308" r:id="rId17"/>
    <p:sldId id="292" r:id="rId18"/>
    <p:sldId id="293" r:id="rId19"/>
    <p:sldId id="294" r:id="rId20"/>
    <p:sldId id="311" r:id="rId21"/>
    <p:sldId id="295" r:id="rId22"/>
    <p:sldId id="297" r:id="rId23"/>
    <p:sldId id="299" r:id="rId24"/>
    <p:sldId id="312" r:id="rId25"/>
    <p:sldId id="29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64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75" autoAdjust="0"/>
    <p:restoredTop sz="94660"/>
  </p:normalViewPr>
  <p:slideViewPr>
    <p:cSldViewPr snapToGrid="0">
      <p:cViewPr varScale="1">
        <p:scale>
          <a:sx n="74" d="100"/>
          <a:sy n="74" d="100"/>
        </p:scale>
        <p:origin x="440" y="-44"/>
      </p:cViewPr>
      <p:guideLst/>
    </p:cSldViewPr>
  </p:slideViewPr>
  <p:notesTextViewPr>
    <p:cViewPr>
      <p:scale>
        <a:sx n="1" d="1"/>
        <a:sy n="1" d="1"/>
      </p:scale>
      <p:origin x="0" y="0"/>
    </p:cViewPr>
  </p:notesTextViewPr>
  <p:sorterViewPr>
    <p:cViewPr>
      <p:scale>
        <a:sx n="100" d="100"/>
        <a:sy n="100" d="100"/>
      </p:scale>
      <p:origin x="0" y="-102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168E96-C29F-4796-9904-285AAB7EF15A}" type="datetimeFigureOut">
              <a:rPr lang="en-US" smtClean="0"/>
              <a:t>10/16/2025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22058F-4EAC-4B01-8F19-046BB7670545}" type="slidenum">
              <a:rPr lang="en-US" smtClean="0"/>
              <a:t>‹#›</a:t>
            </a:fld>
            <a:endParaRPr lang="en-US"/>
          </a:p>
        </p:txBody>
      </p:sp>
    </p:spTree>
    <p:extLst>
      <p:ext uri="{BB962C8B-B14F-4D97-AF65-F5344CB8AC3E}">
        <p14:creationId xmlns:p14="http://schemas.microsoft.com/office/powerpoint/2010/main" val="30648650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22058F-4EAC-4B01-8F19-046BB7670545}" type="slidenum">
              <a:rPr lang="en-US" smtClean="0"/>
              <a:t>9</a:t>
            </a:fld>
            <a:endParaRPr lang="en-US"/>
          </a:p>
        </p:txBody>
      </p:sp>
    </p:spTree>
    <p:extLst>
      <p:ext uri="{BB962C8B-B14F-4D97-AF65-F5344CB8AC3E}">
        <p14:creationId xmlns:p14="http://schemas.microsoft.com/office/powerpoint/2010/main" val="971023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0A16827-0309-49A8-B5A2-2FD0560F9F7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28757260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16827-0309-49A8-B5A2-2FD0560F9F7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1841688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0A16827-0309-49A8-B5A2-2FD0560F9F7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2481754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0A16827-0309-49A8-B5A2-2FD0560F9F75}"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2525164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0A16827-0309-49A8-B5A2-2FD0560F9F75}" type="datetimeFigureOut">
              <a:rPr lang="en-US" smtClean="0"/>
              <a:t>10/16/2025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1832686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0A16827-0309-49A8-B5A2-2FD0560F9F75}" type="datetimeFigureOut">
              <a:rPr lang="en-US" smtClean="0"/>
              <a:t>10/16/2025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3262104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16827-0309-49A8-B5A2-2FD0560F9F75}" type="datetimeFigureOut">
              <a:rPr lang="en-US" smtClean="0"/>
              <a:t>10/16/2025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119514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A16827-0309-49A8-B5A2-2FD0560F9F75}"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741516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A16827-0309-49A8-B5A2-2FD0560F9F75}" type="datetimeFigureOut">
              <a:rPr lang="en-US" smtClean="0"/>
              <a:t>10/16/2025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3184094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16827-0309-49A8-B5A2-2FD0560F9F7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3174230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A16827-0309-49A8-B5A2-2FD0560F9F75}" type="datetimeFigureOut">
              <a:rPr lang="en-US" smtClean="0"/>
              <a:t>10/16/2025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73123B-FBAA-49BE-9EB5-8ACD4D9F0C20}" type="slidenum">
              <a:rPr lang="en-US" smtClean="0"/>
              <a:t>‹#›</a:t>
            </a:fld>
            <a:endParaRPr lang="en-US"/>
          </a:p>
        </p:txBody>
      </p:sp>
    </p:spTree>
    <p:extLst>
      <p:ext uri="{BB962C8B-B14F-4D97-AF65-F5344CB8AC3E}">
        <p14:creationId xmlns:p14="http://schemas.microsoft.com/office/powerpoint/2010/main" val="2443501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A16827-0309-49A8-B5A2-2FD0560F9F75}" type="datetimeFigureOut">
              <a:rPr lang="en-US" smtClean="0"/>
              <a:t>10/16/2025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73123B-FBAA-49BE-9EB5-8ACD4D9F0C20}" type="slidenum">
              <a:rPr lang="en-US" smtClean="0"/>
              <a:t>‹#›</a:t>
            </a:fld>
            <a:endParaRPr lang="en-US"/>
          </a:p>
        </p:txBody>
      </p:sp>
    </p:spTree>
    <p:extLst>
      <p:ext uri="{BB962C8B-B14F-4D97-AF65-F5344CB8AC3E}">
        <p14:creationId xmlns:p14="http://schemas.microsoft.com/office/powerpoint/2010/main" val="1452086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doi.org/10.62304/ijhm.v1i1.119"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solidFill>
            <a:schemeClr val="tx1">
              <a:alpha val="4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6" name="Freeform 185"/>
          <p:cNvSpPr/>
          <p:nvPr/>
        </p:nvSpPr>
        <p:spPr>
          <a:xfrm>
            <a:off x="467030" y="0"/>
            <a:ext cx="11344203" cy="6858000"/>
          </a:xfrm>
          <a:custGeom>
            <a:avLst/>
            <a:gdLst/>
            <a:ahLst/>
            <a:cxnLst/>
            <a:rect l="l" t="t" r="r" b="b"/>
            <a:pathLst>
              <a:path w="11344203" h="6858000">
                <a:moveTo>
                  <a:pt x="6030157" y="3422669"/>
                </a:moveTo>
                <a:cubicBezTo>
                  <a:pt x="6012413" y="3435657"/>
                  <a:pt x="6002123" y="3446541"/>
                  <a:pt x="5999287" y="3455322"/>
                </a:cubicBezTo>
                <a:cubicBezTo>
                  <a:pt x="5996452" y="3464103"/>
                  <a:pt x="5995034" y="3476726"/>
                  <a:pt x="5995034" y="3493190"/>
                </a:cubicBezTo>
                <a:cubicBezTo>
                  <a:pt x="5995034" y="3512032"/>
                  <a:pt x="5996269" y="3524197"/>
                  <a:pt x="5998738" y="3529685"/>
                </a:cubicBezTo>
                <a:cubicBezTo>
                  <a:pt x="6001208" y="3535173"/>
                  <a:pt x="6006101" y="3537917"/>
                  <a:pt x="6013419" y="3537917"/>
                </a:cubicBezTo>
                <a:cubicBezTo>
                  <a:pt x="6020370" y="3537917"/>
                  <a:pt x="6024898" y="3535768"/>
                  <a:pt x="6027002" y="3531469"/>
                </a:cubicBezTo>
                <a:cubicBezTo>
                  <a:pt x="6029106" y="3527170"/>
                  <a:pt x="6030157" y="3515874"/>
                  <a:pt x="6030157" y="3497580"/>
                </a:cubicBezTo>
                <a:close/>
                <a:moveTo>
                  <a:pt x="1601033" y="3422669"/>
                </a:moveTo>
                <a:cubicBezTo>
                  <a:pt x="1583288" y="3435657"/>
                  <a:pt x="1572998" y="3446541"/>
                  <a:pt x="1570163" y="3455322"/>
                </a:cubicBezTo>
                <a:cubicBezTo>
                  <a:pt x="1567327" y="3464103"/>
                  <a:pt x="1565910" y="3476726"/>
                  <a:pt x="1565910" y="3493190"/>
                </a:cubicBezTo>
                <a:cubicBezTo>
                  <a:pt x="1565910" y="3512032"/>
                  <a:pt x="1567144" y="3524197"/>
                  <a:pt x="1569614" y="3529685"/>
                </a:cubicBezTo>
                <a:cubicBezTo>
                  <a:pt x="1572083" y="3535173"/>
                  <a:pt x="1576977" y="3537917"/>
                  <a:pt x="1584294" y="3537917"/>
                </a:cubicBezTo>
                <a:cubicBezTo>
                  <a:pt x="1591246" y="3537917"/>
                  <a:pt x="1595773" y="3535768"/>
                  <a:pt x="1597877" y="3531469"/>
                </a:cubicBezTo>
                <a:cubicBezTo>
                  <a:pt x="1599981" y="3527170"/>
                  <a:pt x="1601033" y="3515874"/>
                  <a:pt x="1601033" y="3497580"/>
                </a:cubicBezTo>
                <a:close/>
                <a:moveTo>
                  <a:pt x="5734803" y="3289584"/>
                </a:moveTo>
                <a:cubicBezTo>
                  <a:pt x="5727120" y="3289584"/>
                  <a:pt x="5722364" y="3291916"/>
                  <a:pt x="5720534" y="3296581"/>
                </a:cubicBezTo>
                <a:cubicBezTo>
                  <a:pt x="5718705" y="3301246"/>
                  <a:pt x="5717790" y="3313823"/>
                  <a:pt x="5717790" y="3334311"/>
                </a:cubicBezTo>
                <a:lnTo>
                  <a:pt x="5717790" y="3360928"/>
                </a:lnTo>
                <a:lnTo>
                  <a:pt x="5750170" y="3360928"/>
                </a:lnTo>
                <a:lnTo>
                  <a:pt x="5750170" y="3334311"/>
                </a:lnTo>
                <a:cubicBezTo>
                  <a:pt x="5750170" y="3315469"/>
                  <a:pt x="5749164" y="3303304"/>
                  <a:pt x="5747151" y="3297816"/>
                </a:cubicBezTo>
                <a:cubicBezTo>
                  <a:pt x="5745139" y="3292328"/>
                  <a:pt x="5741023" y="3289584"/>
                  <a:pt x="5734803" y="3289584"/>
                </a:cubicBezTo>
                <a:close/>
                <a:moveTo>
                  <a:pt x="4460923" y="3289584"/>
                </a:moveTo>
                <a:cubicBezTo>
                  <a:pt x="4454154" y="3289584"/>
                  <a:pt x="4449764" y="3292099"/>
                  <a:pt x="4447752" y="3297130"/>
                </a:cubicBezTo>
                <a:cubicBezTo>
                  <a:pt x="4445739" y="3302160"/>
                  <a:pt x="4444733" y="3314829"/>
                  <a:pt x="4444733" y="3335134"/>
                </a:cubicBezTo>
                <a:lnTo>
                  <a:pt x="4444733" y="3492092"/>
                </a:lnTo>
                <a:cubicBezTo>
                  <a:pt x="4444733" y="3511666"/>
                  <a:pt x="4445877" y="3524197"/>
                  <a:pt x="4448163" y="3529685"/>
                </a:cubicBezTo>
                <a:cubicBezTo>
                  <a:pt x="4450450" y="3535173"/>
                  <a:pt x="4454977" y="3537917"/>
                  <a:pt x="4461746" y="3537917"/>
                </a:cubicBezTo>
                <a:cubicBezTo>
                  <a:pt x="4468697" y="3537917"/>
                  <a:pt x="4473225" y="3535082"/>
                  <a:pt x="4475329" y="3529411"/>
                </a:cubicBezTo>
                <a:cubicBezTo>
                  <a:pt x="4477433" y="3523740"/>
                  <a:pt x="4478485" y="3510111"/>
                  <a:pt x="4478485" y="3488525"/>
                </a:cubicBezTo>
                <a:lnTo>
                  <a:pt x="4478485" y="3335134"/>
                </a:lnTo>
                <a:cubicBezTo>
                  <a:pt x="4478485" y="3316292"/>
                  <a:pt x="4477295" y="3303990"/>
                  <a:pt x="4474917" y="3298227"/>
                </a:cubicBezTo>
                <a:cubicBezTo>
                  <a:pt x="4472539" y="3292465"/>
                  <a:pt x="4467875" y="3289584"/>
                  <a:pt x="4460923" y="3289584"/>
                </a:cubicBezTo>
                <a:close/>
                <a:moveTo>
                  <a:pt x="3286330" y="3289584"/>
                </a:moveTo>
                <a:cubicBezTo>
                  <a:pt x="3279744" y="3289584"/>
                  <a:pt x="3275354" y="3292008"/>
                  <a:pt x="3273159" y="3296855"/>
                </a:cubicBezTo>
                <a:cubicBezTo>
                  <a:pt x="3270964" y="3301703"/>
                  <a:pt x="3269866" y="3313457"/>
                  <a:pt x="3269866" y="3332116"/>
                </a:cubicBezTo>
                <a:lnTo>
                  <a:pt x="3269866" y="3496483"/>
                </a:lnTo>
                <a:cubicBezTo>
                  <a:pt x="3269866" y="3513678"/>
                  <a:pt x="3270964" y="3524883"/>
                  <a:pt x="3273159" y="3530097"/>
                </a:cubicBezTo>
                <a:cubicBezTo>
                  <a:pt x="3275354" y="3535310"/>
                  <a:pt x="3279653" y="3537917"/>
                  <a:pt x="3286056" y="3537917"/>
                </a:cubicBezTo>
                <a:cubicBezTo>
                  <a:pt x="3292641" y="3537917"/>
                  <a:pt x="3296986" y="3535539"/>
                  <a:pt x="3299089" y="3530783"/>
                </a:cubicBezTo>
                <a:cubicBezTo>
                  <a:pt x="3301193" y="3526026"/>
                  <a:pt x="3302245" y="3515782"/>
                  <a:pt x="3302245" y="3500050"/>
                </a:cubicBezTo>
                <a:lnTo>
                  <a:pt x="3302245" y="3332116"/>
                </a:lnTo>
                <a:cubicBezTo>
                  <a:pt x="3302245" y="3313457"/>
                  <a:pt x="3301239" y="3301703"/>
                  <a:pt x="3299227" y="3296855"/>
                </a:cubicBezTo>
                <a:cubicBezTo>
                  <a:pt x="3297215" y="3292008"/>
                  <a:pt x="3292915" y="3289584"/>
                  <a:pt x="3286330" y="3289584"/>
                </a:cubicBezTo>
                <a:close/>
                <a:moveTo>
                  <a:pt x="2200480" y="3289584"/>
                </a:moveTo>
                <a:cubicBezTo>
                  <a:pt x="2193895" y="3289584"/>
                  <a:pt x="2189504" y="3292008"/>
                  <a:pt x="2187309" y="3296855"/>
                </a:cubicBezTo>
                <a:cubicBezTo>
                  <a:pt x="2185113" y="3301703"/>
                  <a:pt x="2184016" y="3313457"/>
                  <a:pt x="2184016" y="3332116"/>
                </a:cubicBezTo>
                <a:lnTo>
                  <a:pt x="2184016" y="3496483"/>
                </a:lnTo>
                <a:cubicBezTo>
                  <a:pt x="2184016" y="3513678"/>
                  <a:pt x="2185113" y="3524883"/>
                  <a:pt x="2187309" y="3530097"/>
                </a:cubicBezTo>
                <a:cubicBezTo>
                  <a:pt x="2189504" y="3535310"/>
                  <a:pt x="2193803" y="3537917"/>
                  <a:pt x="2200206" y="3537917"/>
                </a:cubicBezTo>
                <a:cubicBezTo>
                  <a:pt x="2206791" y="3537917"/>
                  <a:pt x="2211136" y="3535539"/>
                  <a:pt x="2213239" y="3530783"/>
                </a:cubicBezTo>
                <a:cubicBezTo>
                  <a:pt x="2215344" y="3526026"/>
                  <a:pt x="2216395" y="3515782"/>
                  <a:pt x="2216395" y="3500050"/>
                </a:cubicBezTo>
                <a:lnTo>
                  <a:pt x="2216395" y="3332116"/>
                </a:lnTo>
                <a:cubicBezTo>
                  <a:pt x="2216395" y="3313457"/>
                  <a:pt x="2215389" y="3301703"/>
                  <a:pt x="2213377" y="3296855"/>
                </a:cubicBezTo>
                <a:cubicBezTo>
                  <a:pt x="2211365" y="3292008"/>
                  <a:pt x="2207066" y="3289584"/>
                  <a:pt x="2200480" y="3289584"/>
                </a:cubicBezTo>
                <a:close/>
                <a:moveTo>
                  <a:pt x="718696" y="3289584"/>
                </a:moveTo>
                <a:cubicBezTo>
                  <a:pt x="711379" y="3289584"/>
                  <a:pt x="706668" y="3292328"/>
                  <a:pt x="704564" y="3297816"/>
                </a:cubicBezTo>
                <a:cubicBezTo>
                  <a:pt x="702460" y="3303304"/>
                  <a:pt x="701409" y="3316566"/>
                  <a:pt x="701409" y="3337604"/>
                </a:cubicBezTo>
                <a:lnTo>
                  <a:pt x="701409" y="3488525"/>
                </a:lnTo>
                <a:cubicBezTo>
                  <a:pt x="701409" y="3510477"/>
                  <a:pt x="702506" y="3524197"/>
                  <a:pt x="704702" y="3529685"/>
                </a:cubicBezTo>
                <a:cubicBezTo>
                  <a:pt x="706897" y="3535173"/>
                  <a:pt x="711653" y="3537917"/>
                  <a:pt x="718970" y="3537917"/>
                </a:cubicBezTo>
                <a:cubicBezTo>
                  <a:pt x="726105" y="3537917"/>
                  <a:pt x="730541" y="3535402"/>
                  <a:pt x="732279" y="3530371"/>
                </a:cubicBezTo>
                <a:cubicBezTo>
                  <a:pt x="734017" y="3525340"/>
                  <a:pt x="734886" y="3513130"/>
                  <a:pt x="734886" y="3493739"/>
                </a:cubicBezTo>
                <a:lnTo>
                  <a:pt x="734886" y="3337604"/>
                </a:lnTo>
                <a:cubicBezTo>
                  <a:pt x="734886" y="3315103"/>
                  <a:pt x="734062" y="3301475"/>
                  <a:pt x="732416" y="3296718"/>
                </a:cubicBezTo>
                <a:cubicBezTo>
                  <a:pt x="730770" y="3291962"/>
                  <a:pt x="726196" y="3289584"/>
                  <a:pt x="718696" y="3289584"/>
                </a:cubicBezTo>
                <a:close/>
                <a:moveTo>
                  <a:pt x="7191375" y="3231685"/>
                </a:moveTo>
                <a:lnTo>
                  <a:pt x="7191375" y="3595816"/>
                </a:lnTo>
                <a:lnTo>
                  <a:pt x="7305526" y="3595816"/>
                </a:lnTo>
                <a:lnTo>
                  <a:pt x="7305526" y="3231685"/>
                </a:lnTo>
                <a:close/>
                <a:moveTo>
                  <a:pt x="4781549" y="3231685"/>
                </a:moveTo>
                <a:lnTo>
                  <a:pt x="4895701" y="3231685"/>
                </a:lnTo>
                <a:lnTo>
                  <a:pt x="4895701" y="3595816"/>
                </a:lnTo>
                <a:lnTo>
                  <a:pt x="4781549" y="3595816"/>
                </a:lnTo>
                <a:close/>
                <a:moveTo>
                  <a:pt x="4036954" y="3231685"/>
                </a:moveTo>
                <a:lnTo>
                  <a:pt x="4147812" y="3231685"/>
                </a:lnTo>
                <a:lnTo>
                  <a:pt x="4147812" y="3479470"/>
                </a:lnTo>
                <a:cubicBezTo>
                  <a:pt x="4147812" y="3507825"/>
                  <a:pt x="4148681" y="3524654"/>
                  <a:pt x="4150418" y="3529960"/>
                </a:cubicBezTo>
                <a:cubicBezTo>
                  <a:pt x="4152156" y="3535265"/>
                  <a:pt x="4156867" y="3537917"/>
                  <a:pt x="4164550" y="3537917"/>
                </a:cubicBezTo>
                <a:cubicBezTo>
                  <a:pt x="4172782" y="3537917"/>
                  <a:pt x="4177676" y="3535173"/>
                  <a:pt x="4179231" y="3529685"/>
                </a:cubicBezTo>
                <a:cubicBezTo>
                  <a:pt x="4180786" y="3524197"/>
                  <a:pt x="4181563" y="3506544"/>
                  <a:pt x="4181563" y="3476726"/>
                </a:cubicBezTo>
                <a:lnTo>
                  <a:pt x="4181563" y="3231685"/>
                </a:lnTo>
                <a:lnTo>
                  <a:pt x="4292421" y="3231685"/>
                </a:lnTo>
                <a:lnTo>
                  <a:pt x="4292421" y="3595816"/>
                </a:lnTo>
                <a:lnTo>
                  <a:pt x="4179642" y="3595816"/>
                </a:lnTo>
                <a:lnTo>
                  <a:pt x="4181563" y="3565563"/>
                </a:lnTo>
                <a:cubicBezTo>
                  <a:pt x="4173880" y="3577843"/>
                  <a:pt x="4164413" y="3587052"/>
                  <a:pt x="4153163" y="3593192"/>
                </a:cubicBezTo>
                <a:cubicBezTo>
                  <a:pt x="4141912" y="3599332"/>
                  <a:pt x="4128970" y="3602402"/>
                  <a:pt x="4114335" y="3602402"/>
                </a:cubicBezTo>
                <a:cubicBezTo>
                  <a:pt x="4097688" y="3602402"/>
                  <a:pt x="4083876" y="3599475"/>
                  <a:pt x="4072900" y="3593621"/>
                </a:cubicBezTo>
                <a:cubicBezTo>
                  <a:pt x="4061924" y="3587767"/>
                  <a:pt x="4053829" y="3579992"/>
                  <a:pt x="4048616" y="3570297"/>
                </a:cubicBezTo>
                <a:cubicBezTo>
                  <a:pt x="4043402" y="3560601"/>
                  <a:pt x="4040155" y="3550494"/>
                  <a:pt x="4038874" y="3539975"/>
                </a:cubicBezTo>
                <a:cubicBezTo>
                  <a:pt x="4037594" y="3529456"/>
                  <a:pt x="4036954" y="3508556"/>
                  <a:pt x="4036954" y="3477275"/>
                </a:cubicBezTo>
                <a:close/>
                <a:moveTo>
                  <a:pt x="1924050" y="3231685"/>
                </a:moveTo>
                <a:lnTo>
                  <a:pt x="2038201" y="3231685"/>
                </a:lnTo>
                <a:lnTo>
                  <a:pt x="2038201" y="3595816"/>
                </a:lnTo>
                <a:lnTo>
                  <a:pt x="1924050" y="3595816"/>
                </a:lnTo>
                <a:close/>
                <a:moveTo>
                  <a:pt x="1038225" y="3231685"/>
                </a:moveTo>
                <a:lnTo>
                  <a:pt x="1152376" y="3231685"/>
                </a:lnTo>
                <a:lnTo>
                  <a:pt x="1152376" y="3595816"/>
                </a:lnTo>
                <a:lnTo>
                  <a:pt x="1038225" y="3595816"/>
                </a:lnTo>
                <a:close/>
                <a:moveTo>
                  <a:pt x="7005391" y="3227569"/>
                </a:moveTo>
                <a:cubicBezTo>
                  <a:pt x="7018745" y="3227569"/>
                  <a:pt x="7027937" y="3229764"/>
                  <a:pt x="7032968" y="3234155"/>
                </a:cubicBezTo>
                <a:cubicBezTo>
                  <a:pt x="7037999" y="3238545"/>
                  <a:pt x="7040514" y="3247783"/>
                  <a:pt x="7040514" y="3261869"/>
                </a:cubicBezTo>
                <a:lnTo>
                  <a:pt x="7040514" y="3286291"/>
                </a:lnTo>
                <a:cubicBezTo>
                  <a:pt x="7040514" y="3305865"/>
                  <a:pt x="7037908" y="3317436"/>
                  <a:pt x="7032694" y="3321003"/>
                </a:cubicBezTo>
                <a:cubicBezTo>
                  <a:pt x="7027480" y="3324570"/>
                  <a:pt x="7018380" y="3326354"/>
                  <a:pt x="7005391" y="3326354"/>
                </a:cubicBezTo>
                <a:close/>
                <a:moveTo>
                  <a:pt x="3871666" y="3227569"/>
                </a:moveTo>
                <a:lnTo>
                  <a:pt x="3871666" y="3340623"/>
                </a:lnTo>
                <a:cubicBezTo>
                  <a:pt x="3874959" y="3340805"/>
                  <a:pt x="3877794" y="3340897"/>
                  <a:pt x="3880173" y="3340897"/>
                </a:cubicBezTo>
                <a:cubicBezTo>
                  <a:pt x="3890783" y="3340897"/>
                  <a:pt x="3898146" y="3338290"/>
                  <a:pt x="3902262" y="3333076"/>
                </a:cubicBezTo>
                <a:cubicBezTo>
                  <a:pt x="3906378" y="3327863"/>
                  <a:pt x="3908436" y="3317024"/>
                  <a:pt x="3908436" y="3300560"/>
                </a:cubicBezTo>
                <a:lnTo>
                  <a:pt x="3908436" y="3264065"/>
                </a:lnTo>
                <a:cubicBezTo>
                  <a:pt x="3908436" y="3248881"/>
                  <a:pt x="3906058" y="3239003"/>
                  <a:pt x="3901302" y="3234429"/>
                </a:cubicBezTo>
                <a:cubicBezTo>
                  <a:pt x="3896545" y="3229856"/>
                  <a:pt x="3886667" y="3227569"/>
                  <a:pt x="3871666" y="3227569"/>
                </a:cubicBezTo>
                <a:close/>
                <a:moveTo>
                  <a:pt x="7983643" y="3225099"/>
                </a:moveTo>
                <a:cubicBezTo>
                  <a:pt x="7959312" y="3225099"/>
                  <a:pt x="7937955" y="3228850"/>
                  <a:pt x="7919570" y="3236350"/>
                </a:cubicBezTo>
                <a:cubicBezTo>
                  <a:pt x="7901185" y="3243850"/>
                  <a:pt x="7888151" y="3254506"/>
                  <a:pt x="7880468" y="3268317"/>
                </a:cubicBezTo>
                <a:cubicBezTo>
                  <a:pt x="7872785" y="3282129"/>
                  <a:pt x="7868943" y="3303578"/>
                  <a:pt x="7868943" y="3332665"/>
                </a:cubicBezTo>
                <a:cubicBezTo>
                  <a:pt x="7868943" y="3353154"/>
                  <a:pt x="7872510" y="3370852"/>
                  <a:pt x="7879645" y="3385761"/>
                </a:cubicBezTo>
                <a:cubicBezTo>
                  <a:pt x="7886779" y="3400671"/>
                  <a:pt x="7906627" y="3417272"/>
                  <a:pt x="7939190" y="3435565"/>
                </a:cubicBezTo>
                <a:cubicBezTo>
                  <a:pt x="7977972" y="3457152"/>
                  <a:pt x="7999467" y="3470140"/>
                  <a:pt x="8003674" y="3474530"/>
                </a:cubicBezTo>
                <a:cubicBezTo>
                  <a:pt x="8007699" y="3478921"/>
                  <a:pt x="8009711" y="3489805"/>
                  <a:pt x="8009711" y="3507184"/>
                </a:cubicBezTo>
                <a:cubicBezTo>
                  <a:pt x="8009711" y="3519807"/>
                  <a:pt x="8008155" y="3528084"/>
                  <a:pt x="8005046" y="3532018"/>
                </a:cubicBezTo>
                <a:cubicBezTo>
                  <a:pt x="8001937" y="3535951"/>
                  <a:pt x="7996448" y="3537917"/>
                  <a:pt x="7988582" y="3537917"/>
                </a:cubicBezTo>
                <a:cubicBezTo>
                  <a:pt x="7981265" y="3537917"/>
                  <a:pt x="7976371" y="3534990"/>
                  <a:pt x="7973902" y="3529136"/>
                </a:cubicBezTo>
                <a:cubicBezTo>
                  <a:pt x="7971432" y="3523282"/>
                  <a:pt x="7970197" y="3510569"/>
                  <a:pt x="7970197" y="3490995"/>
                </a:cubicBezTo>
                <a:lnTo>
                  <a:pt x="7970197" y="3467945"/>
                </a:lnTo>
                <a:lnTo>
                  <a:pt x="7871961" y="3467945"/>
                </a:lnTo>
                <a:lnTo>
                  <a:pt x="7871961" y="3485507"/>
                </a:lnTo>
                <a:cubicBezTo>
                  <a:pt x="7871961" y="3515874"/>
                  <a:pt x="7875712" y="3538558"/>
                  <a:pt x="7883212" y="3553558"/>
                </a:cubicBezTo>
                <a:cubicBezTo>
                  <a:pt x="7890712" y="3568559"/>
                  <a:pt x="7904478" y="3580450"/>
                  <a:pt x="7924509" y="3589230"/>
                </a:cubicBezTo>
                <a:cubicBezTo>
                  <a:pt x="7944541" y="3598011"/>
                  <a:pt x="7968642" y="3602402"/>
                  <a:pt x="7996814" y="3602402"/>
                </a:cubicBezTo>
                <a:cubicBezTo>
                  <a:pt x="8022242" y="3602402"/>
                  <a:pt x="8043965" y="3598331"/>
                  <a:pt x="8061985" y="3590191"/>
                </a:cubicBezTo>
                <a:cubicBezTo>
                  <a:pt x="8080003" y="3582050"/>
                  <a:pt x="8092855" y="3570434"/>
                  <a:pt x="8100538" y="3555342"/>
                </a:cubicBezTo>
                <a:cubicBezTo>
                  <a:pt x="8108221" y="3540250"/>
                  <a:pt x="8112063" y="3517886"/>
                  <a:pt x="8112063" y="3488251"/>
                </a:cubicBezTo>
                <a:cubicBezTo>
                  <a:pt x="8112063" y="3461725"/>
                  <a:pt x="8107032" y="3441511"/>
                  <a:pt x="8096971" y="3427608"/>
                </a:cubicBezTo>
                <a:cubicBezTo>
                  <a:pt x="8086909" y="3413705"/>
                  <a:pt x="8065780" y="3398887"/>
                  <a:pt x="8033584" y="3383155"/>
                </a:cubicBezTo>
                <a:cubicBezTo>
                  <a:pt x="8009437" y="3371264"/>
                  <a:pt x="7993475" y="3362209"/>
                  <a:pt x="7985701" y="3355989"/>
                </a:cubicBezTo>
                <a:cubicBezTo>
                  <a:pt x="7977926" y="3349769"/>
                  <a:pt x="7973262" y="3344052"/>
                  <a:pt x="7971706" y="3338839"/>
                </a:cubicBezTo>
                <a:cubicBezTo>
                  <a:pt x="7970151" y="3333625"/>
                  <a:pt x="7969374" y="3325439"/>
                  <a:pt x="7969374" y="3314280"/>
                </a:cubicBezTo>
                <a:cubicBezTo>
                  <a:pt x="7969374" y="3306048"/>
                  <a:pt x="7970929" y="3299874"/>
                  <a:pt x="7974039" y="3295758"/>
                </a:cubicBezTo>
                <a:cubicBezTo>
                  <a:pt x="7977148" y="3291642"/>
                  <a:pt x="7981813" y="3289584"/>
                  <a:pt x="7988033" y="3289584"/>
                </a:cubicBezTo>
                <a:cubicBezTo>
                  <a:pt x="7995717" y="3289584"/>
                  <a:pt x="8000519" y="3291825"/>
                  <a:pt x="8002439" y="3296306"/>
                </a:cubicBezTo>
                <a:cubicBezTo>
                  <a:pt x="8004360" y="3300789"/>
                  <a:pt x="8005321" y="3311444"/>
                  <a:pt x="8005321" y="3328275"/>
                </a:cubicBezTo>
                <a:lnTo>
                  <a:pt x="8005321" y="3348031"/>
                </a:lnTo>
                <a:lnTo>
                  <a:pt x="8103556" y="3348031"/>
                </a:lnTo>
                <a:lnTo>
                  <a:pt x="8103556" y="3326902"/>
                </a:lnTo>
                <a:cubicBezTo>
                  <a:pt x="8103556" y="3308609"/>
                  <a:pt x="8102596" y="3295163"/>
                  <a:pt x="8100675" y="3286565"/>
                </a:cubicBezTo>
                <a:cubicBezTo>
                  <a:pt x="8098754" y="3277967"/>
                  <a:pt x="8093266" y="3268638"/>
                  <a:pt x="8084211" y="3258576"/>
                </a:cubicBezTo>
                <a:cubicBezTo>
                  <a:pt x="8075155" y="3248515"/>
                  <a:pt x="8062167" y="3240420"/>
                  <a:pt x="8045246" y="3234292"/>
                </a:cubicBezTo>
                <a:cubicBezTo>
                  <a:pt x="8028324" y="3228164"/>
                  <a:pt x="8007790" y="3225099"/>
                  <a:pt x="7983643" y="3225099"/>
                </a:cubicBezTo>
                <a:close/>
                <a:moveTo>
                  <a:pt x="7450243" y="3225099"/>
                </a:moveTo>
                <a:cubicBezTo>
                  <a:pt x="7425913" y="3225099"/>
                  <a:pt x="7404555" y="3228850"/>
                  <a:pt x="7386170" y="3236350"/>
                </a:cubicBezTo>
                <a:cubicBezTo>
                  <a:pt x="7367785" y="3243850"/>
                  <a:pt x="7354751" y="3254506"/>
                  <a:pt x="7347068" y="3268317"/>
                </a:cubicBezTo>
                <a:cubicBezTo>
                  <a:pt x="7339385" y="3282129"/>
                  <a:pt x="7335543" y="3303578"/>
                  <a:pt x="7335543" y="3332665"/>
                </a:cubicBezTo>
                <a:cubicBezTo>
                  <a:pt x="7335543" y="3353154"/>
                  <a:pt x="7339110" y="3370852"/>
                  <a:pt x="7346245" y="3385761"/>
                </a:cubicBezTo>
                <a:cubicBezTo>
                  <a:pt x="7353379" y="3400671"/>
                  <a:pt x="7373228" y="3417272"/>
                  <a:pt x="7405790" y="3435565"/>
                </a:cubicBezTo>
                <a:cubicBezTo>
                  <a:pt x="7444572" y="3457152"/>
                  <a:pt x="7466066" y="3470140"/>
                  <a:pt x="7470274" y="3474530"/>
                </a:cubicBezTo>
                <a:cubicBezTo>
                  <a:pt x="7474298" y="3478921"/>
                  <a:pt x="7476311" y="3489805"/>
                  <a:pt x="7476311" y="3507184"/>
                </a:cubicBezTo>
                <a:cubicBezTo>
                  <a:pt x="7476311" y="3519807"/>
                  <a:pt x="7474756" y="3528084"/>
                  <a:pt x="7471646" y="3532018"/>
                </a:cubicBezTo>
                <a:cubicBezTo>
                  <a:pt x="7468536" y="3535951"/>
                  <a:pt x="7463048" y="3537917"/>
                  <a:pt x="7455182" y="3537917"/>
                </a:cubicBezTo>
                <a:cubicBezTo>
                  <a:pt x="7447865" y="3537917"/>
                  <a:pt x="7442971" y="3534990"/>
                  <a:pt x="7440502" y="3529136"/>
                </a:cubicBezTo>
                <a:cubicBezTo>
                  <a:pt x="7438032" y="3523282"/>
                  <a:pt x="7436797" y="3510569"/>
                  <a:pt x="7436797" y="3490995"/>
                </a:cubicBezTo>
                <a:lnTo>
                  <a:pt x="7436797" y="3467945"/>
                </a:lnTo>
                <a:lnTo>
                  <a:pt x="7338561" y="3467945"/>
                </a:lnTo>
                <a:lnTo>
                  <a:pt x="7338561" y="3485507"/>
                </a:lnTo>
                <a:cubicBezTo>
                  <a:pt x="7338561" y="3515874"/>
                  <a:pt x="7342311" y="3538558"/>
                  <a:pt x="7349812" y="3553558"/>
                </a:cubicBezTo>
                <a:cubicBezTo>
                  <a:pt x="7357312" y="3568559"/>
                  <a:pt x="7371078" y="3580450"/>
                  <a:pt x="7391109" y="3589230"/>
                </a:cubicBezTo>
                <a:cubicBezTo>
                  <a:pt x="7411141" y="3598011"/>
                  <a:pt x="7435243" y="3602402"/>
                  <a:pt x="7463414" y="3602402"/>
                </a:cubicBezTo>
                <a:cubicBezTo>
                  <a:pt x="7488842" y="3602402"/>
                  <a:pt x="7510566" y="3598331"/>
                  <a:pt x="7528585" y="3590191"/>
                </a:cubicBezTo>
                <a:cubicBezTo>
                  <a:pt x="7546603" y="3582050"/>
                  <a:pt x="7559455" y="3570434"/>
                  <a:pt x="7567138" y="3555342"/>
                </a:cubicBezTo>
                <a:cubicBezTo>
                  <a:pt x="7574821" y="3540250"/>
                  <a:pt x="7578663" y="3517886"/>
                  <a:pt x="7578663" y="3488251"/>
                </a:cubicBezTo>
                <a:cubicBezTo>
                  <a:pt x="7578663" y="3461725"/>
                  <a:pt x="7573632" y="3441511"/>
                  <a:pt x="7563571" y="3427608"/>
                </a:cubicBezTo>
                <a:cubicBezTo>
                  <a:pt x="7553510" y="3413705"/>
                  <a:pt x="7532381" y="3398887"/>
                  <a:pt x="7500184" y="3383155"/>
                </a:cubicBezTo>
                <a:cubicBezTo>
                  <a:pt x="7476037" y="3371264"/>
                  <a:pt x="7460076" y="3362209"/>
                  <a:pt x="7452301" y="3355989"/>
                </a:cubicBezTo>
                <a:cubicBezTo>
                  <a:pt x="7444526" y="3349769"/>
                  <a:pt x="7439861" y="3344052"/>
                  <a:pt x="7438306" y="3338839"/>
                </a:cubicBezTo>
                <a:cubicBezTo>
                  <a:pt x="7436752" y="3333625"/>
                  <a:pt x="7435974" y="3325439"/>
                  <a:pt x="7435974" y="3314280"/>
                </a:cubicBezTo>
                <a:cubicBezTo>
                  <a:pt x="7435974" y="3306048"/>
                  <a:pt x="7437529" y="3299874"/>
                  <a:pt x="7440639" y="3295758"/>
                </a:cubicBezTo>
                <a:cubicBezTo>
                  <a:pt x="7443749" y="3291642"/>
                  <a:pt x="7448414" y="3289584"/>
                  <a:pt x="7454633" y="3289584"/>
                </a:cubicBezTo>
                <a:cubicBezTo>
                  <a:pt x="7462317" y="3289584"/>
                  <a:pt x="7467119" y="3291825"/>
                  <a:pt x="7469039" y="3296306"/>
                </a:cubicBezTo>
                <a:cubicBezTo>
                  <a:pt x="7470960" y="3300789"/>
                  <a:pt x="7471921" y="3311444"/>
                  <a:pt x="7471921" y="3328275"/>
                </a:cubicBezTo>
                <a:lnTo>
                  <a:pt x="7471921" y="3348031"/>
                </a:lnTo>
                <a:lnTo>
                  <a:pt x="7570156" y="3348031"/>
                </a:lnTo>
                <a:lnTo>
                  <a:pt x="7570156" y="3326902"/>
                </a:lnTo>
                <a:cubicBezTo>
                  <a:pt x="7570156" y="3308609"/>
                  <a:pt x="7569196" y="3295163"/>
                  <a:pt x="7567275" y="3286565"/>
                </a:cubicBezTo>
                <a:cubicBezTo>
                  <a:pt x="7565354" y="3277967"/>
                  <a:pt x="7559866" y="3268638"/>
                  <a:pt x="7550811" y="3258576"/>
                </a:cubicBezTo>
                <a:cubicBezTo>
                  <a:pt x="7541756" y="3248515"/>
                  <a:pt x="7528767" y="3240420"/>
                  <a:pt x="7511846" y="3234292"/>
                </a:cubicBezTo>
                <a:cubicBezTo>
                  <a:pt x="7494925" y="3228164"/>
                  <a:pt x="7474390" y="3225099"/>
                  <a:pt x="7450243" y="3225099"/>
                </a:cubicBezTo>
                <a:close/>
                <a:moveTo>
                  <a:pt x="6016163" y="3225099"/>
                </a:moveTo>
                <a:cubicBezTo>
                  <a:pt x="6034914" y="3225099"/>
                  <a:pt x="6051355" y="3226757"/>
                  <a:pt x="6065487" y="3230073"/>
                </a:cubicBezTo>
                <a:lnTo>
                  <a:pt x="6094739" y="3242379"/>
                </a:lnTo>
                <a:lnTo>
                  <a:pt x="6020988" y="3576984"/>
                </a:lnTo>
                <a:lnTo>
                  <a:pt x="6006971" y="3592643"/>
                </a:lnTo>
                <a:cubicBezTo>
                  <a:pt x="5996269" y="3599149"/>
                  <a:pt x="5983509" y="3602402"/>
                  <a:pt x="5968691" y="3602402"/>
                </a:cubicBezTo>
                <a:cubicBezTo>
                  <a:pt x="5949300" y="3602402"/>
                  <a:pt x="5931510" y="3596959"/>
                  <a:pt x="5915320" y="3586075"/>
                </a:cubicBezTo>
                <a:cubicBezTo>
                  <a:pt x="5899131" y="3575190"/>
                  <a:pt x="5891036" y="3551363"/>
                  <a:pt x="5891036" y="3514593"/>
                </a:cubicBezTo>
                <a:lnTo>
                  <a:pt x="5891036" y="3484683"/>
                </a:lnTo>
                <a:cubicBezTo>
                  <a:pt x="5891036" y="3457426"/>
                  <a:pt x="5895335" y="3438858"/>
                  <a:pt x="5903933" y="3428980"/>
                </a:cubicBezTo>
                <a:cubicBezTo>
                  <a:pt x="5912530" y="3419101"/>
                  <a:pt x="5933842" y="3407576"/>
                  <a:pt x="5967868" y="3394405"/>
                </a:cubicBezTo>
                <a:cubicBezTo>
                  <a:pt x="6004272" y="3380136"/>
                  <a:pt x="6023755" y="3370532"/>
                  <a:pt x="6026316" y="3365593"/>
                </a:cubicBezTo>
                <a:cubicBezTo>
                  <a:pt x="6028877" y="3360654"/>
                  <a:pt x="6030157" y="3350592"/>
                  <a:pt x="6030157" y="3335409"/>
                </a:cubicBezTo>
                <a:cubicBezTo>
                  <a:pt x="6030157" y="3316384"/>
                  <a:pt x="6028740" y="3303990"/>
                  <a:pt x="6025904" y="3298227"/>
                </a:cubicBezTo>
                <a:cubicBezTo>
                  <a:pt x="6023069" y="3292465"/>
                  <a:pt x="6018358" y="3289584"/>
                  <a:pt x="6011773" y="3289584"/>
                </a:cubicBezTo>
                <a:cubicBezTo>
                  <a:pt x="6004272" y="3289584"/>
                  <a:pt x="5999608" y="3292008"/>
                  <a:pt x="5997778" y="3296855"/>
                </a:cubicBezTo>
                <a:cubicBezTo>
                  <a:pt x="5995948" y="3301703"/>
                  <a:pt x="5995034" y="3314280"/>
                  <a:pt x="5995034" y="3334586"/>
                </a:cubicBezTo>
                <a:lnTo>
                  <a:pt x="5995034" y="3372727"/>
                </a:lnTo>
                <a:lnTo>
                  <a:pt x="5891036" y="3372727"/>
                </a:lnTo>
                <a:lnTo>
                  <a:pt x="5891036" y="3348306"/>
                </a:lnTo>
                <a:cubicBezTo>
                  <a:pt x="5891036" y="3320134"/>
                  <a:pt x="5894283" y="3298410"/>
                  <a:pt x="5900777" y="3283135"/>
                </a:cubicBezTo>
                <a:cubicBezTo>
                  <a:pt x="5907271" y="3267860"/>
                  <a:pt x="5920305" y="3254369"/>
                  <a:pt x="5939879" y="3242661"/>
                </a:cubicBezTo>
                <a:cubicBezTo>
                  <a:pt x="5959453" y="3230953"/>
                  <a:pt x="5984881" y="3225099"/>
                  <a:pt x="6016163" y="3225099"/>
                </a:cubicBezTo>
                <a:close/>
                <a:moveTo>
                  <a:pt x="5729590" y="3225099"/>
                </a:moveTo>
                <a:cubicBezTo>
                  <a:pt x="5760688" y="3225099"/>
                  <a:pt x="5786345" y="3230999"/>
                  <a:pt x="5806559" y="3242798"/>
                </a:cubicBezTo>
                <a:cubicBezTo>
                  <a:pt x="5826774" y="3254597"/>
                  <a:pt x="5840951" y="3270238"/>
                  <a:pt x="5849092" y="3289721"/>
                </a:cubicBezTo>
                <a:cubicBezTo>
                  <a:pt x="5857233" y="3309204"/>
                  <a:pt x="5861303" y="3336598"/>
                  <a:pt x="5861303" y="3371904"/>
                </a:cubicBezTo>
                <a:lnTo>
                  <a:pt x="5861303" y="3420199"/>
                </a:lnTo>
                <a:lnTo>
                  <a:pt x="5717790" y="3420199"/>
                </a:lnTo>
                <a:lnTo>
                  <a:pt x="5717790" y="3498952"/>
                </a:lnTo>
                <a:cubicBezTo>
                  <a:pt x="5717790" y="3515416"/>
                  <a:pt x="5718979" y="3526026"/>
                  <a:pt x="5721358" y="3530783"/>
                </a:cubicBezTo>
                <a:cubicBezTo>
                  <a:pt x="5723736" y="3535539"/>
                  <a:pt x="5728309" y="3537917"/>
                  <a:pt x="5735078" y="3537917"/>
                </a:cubicBezTo>
                <a:cubicBezTo>
                  <a:pt x="5743493" y="3537917"/>
                  <a:pt x="5749118" y="3534762"/>
                  <a:pt x="5751954" y="3528450"/>
                </a:cubicBezTo>
                <a:cubicBezTo>
                  <a:pt x="5754789" y="3522139"/>
                  <a:pt x="5756207" y="3509928"/>
                  <a:pt x="5756207" y="3491818"/>
                </a:cubicBezTo>
                <a:lnTo>
                  <a:pt x="5756207" y="3443797"/>
                </a:lnTo>
                <a:lnTo>
                  <a:pt x="5861303" y="3443797"/>
                </a:lnTo>
                <a:lnTo>
                  <a:pt x="5861303" y="3470689"/>
                </a:lnTo>
                <a:cubicBezTo>
                  <a:pt x="5861303" y="3493190"/>
                  <a:pt x="5859885" y="3510477"/>
                  <a:pt x="5857049" y="3522551"/>
                </a:cubicBezTo>
                <a:cubicBezTo>
                  <a:pt x="5854214" y="3534624"/>
                  <a:pt x="5847583" y="3547521"/>
                  <a:pt x="5837155" y="3561241"/>
                </a:cubicBezTo>
                <a:cubicBezTo>
                  <a:pt x="5826728" y="3574962"/>
                  <a:pt x="5813511" y="3585252"/>
                  <a:pt x="5797504" y="3592112"/>
                </a:cubicBezTo>
                <a:cubicBezTo>
                  <a:pt x="5781498" y="3598972"/>
                  <a:pt x="5761420" y="3602402"/>
                  <a:pt x="5737273" y="3602402"/>
                </a:cubicBezTo>
                <a:cubicBezTo>
                  <a:pt x="5713858" y="3602402"/>
                  <a:pt x="5693186" y="3599017"/>
                  <a:pt x="5675258" y="3592249"/>
                </a:cubicBezTo>
                <a:cubicBezTo>
                  <a:pt x="5657331" y="3585480"/>
                  <a:pt x="5643382" y="3576196"/>
                  <a:pt x="5633412" y="3564397"/>
                </a:cubicBezTo>
                <a:cubicBezTo>
                  <a:pt x="5623443" y="3552598"/>
                  <a:pt x="5616536" y="3539609"/>
                  <a:pt x="5612695" y="3525432"/>
                </a:cubicBezTo>
                <a:cubicBezTo>
                  <a:pt x="5608853" y="3511255"/>
                  <a:pt x="5606932" y="3490629"/>
                  <a:pt x="5606932" y="3463554"/>
                </a:cubicBezTo>
                <a:lnTo>
                  <a:pt x="5606932" y="3357361"/>
                </a:lnTo>
                <a:cubicBezTo>
                  <a:pt x="5606932" y="3325530"/>
                  <a:pt x="5611231" y="3300423"/>
                  <a:pt x="5619829" y="3282038"/>
                </a:cubicBezTo>
                <a:cubicBezTo>
                  <a:pt x="5628427" y="3263653"/>
                  <a:pt x="5642513" y="3249567"/>
                  <a:pt x="5662087" y="3239780"/>
                </a:cubicBezTo>
                <a:cubicBezTo>
                  <a:pt x="5681661" y="3229993"/>
                  <a:pt x="5704162" y="3225099"/>
                  <a:pt x="5729590" y="3225099"/>
                </a:cubicBezTo>
                <a:close/>
                <a:moveTo>
                  <a:pt x="5053863" y="3225099"/>
                </a:moveTo>
                <a:cubicBezTo>
                  <a:pt x="5082767" y="3225099"/>
                  <a:pt x="5107463" y="3231228"/>
                  <a:pt x="5127952" y="3243484"/>
                </a:cubicBezTo>
                <a:cubicBezTo>
                  <a:pt x="5148440" y="3255741"/>
                  <a:pt x="5162069" y="3271199"/>
                  <a:pt x="5168837" y="3289858"/>
                </a:cubicBezTo>
                <a:cubicBezTo>
                  <a:pt x="5175606" y="3308518"/>
                  <a:pt x="5178990" y="3334951"/>
                  <a:pt x="5178990" y="3369160"/>
                </a:cubicBezTo>
                <a:lnTo>
                  <a:pt x="5074443" y="3369160"/>
                </a:lnTo>
                <a:lnTo>
                  <a:pt x="5074443" y="3327177"/>
                </a:lnTo>
                <a:cubicBezTo>
                  <a:pt x="5074443" y="3312542"/>
                  <a:pt x="5073254" y="3302618"/>
                  <a:pt x="5070876" y="3297404"/>
                </a:cubicBezTo>
                <a:cubicBezTo>
                  <a:pt x="5068498" y="3292190"/>
                  <a:pt x="5064107" y="3289584"/>
                  <a:pt x="5057705" y="3289584"/>
                </a:cubicBezTo>
                <a:cubicBezTo>
                  <a:pt x="5051302" y="3289584"/>
                  <a:pt x="5047003" y="3291871"/>
                  <a:pt x="5044808" y="3296444"/>
                </a:cubicBezTo>
                <a:cubicBezTo>
                  <a:pt x="5042613" y="3301017"/>
                  <a:pt x="5041515" y="3311261"/>
                  <a:pt x="5041515" y="3327177"/>
                </a:cubicBezTo>
                <a:lnTo>
                  <a:pt x="5041515" y="3498952"/>
                </a:lnTo>
                <a:cubicBezTo>
                  <a:pt x="5041515" y="3511941"/>
                  <a:pt x="5043161" y="3521682"/>
                  <a:pt x="5046454" y="3528176"/>
                </a:cubicBezTo>
                <a:cubicBezTo>
                  <a:pt x="5049747" y="3534670"/>
                  <a:pt x="5054595" y="3537917"/>
                  <a:pt x="5060998" y="3537917"/>
                </a:cubicBezTo>
                <a:cubicBezTo>
                  <a:pt x="5068498" y="3537917"/>
                  <a:pt x="5073574" y="3534533"/>
                  <a:pt x="5076227" y="3527764"/>
                </a:cubicBezTo>
                <a:cubicBezTo>
                  <a:pt x="5078880" y="3520996"/>
                  <a:pt x="5080206" y="3508190"/>
                  <a:pt x="5080206" y="3489348"/>
                </a:cubicBezTo>
                <a:lnTo>
                  <a:pt x="5080206" y="3445993"/>
                </a:lnTo>
                <a:lnTo>
                  <a:pt x="5178990" y="3445993"/>
                </a:lnTo>
                <a:cubicBezTo>
                  <a:pt x="5178807" y="3475079"/>
                  <a:pt x="5177755" y="3496894"/>
                  <a:pt x="5175835" y="3511438"/>
                </a:cubicBezTo>
                <a:cubicBezTo>
                  <a:pt x="5173914" y="3525981"/>
                  <a:pt x="5167786" y="3540890"/>
                  <a:pt x="5157450" y="3556165"/>
                </a:cubicBezTo>
                <a:cubicBezTo>
                  <a:pt x="5147114" y="3571440"/>
                  <a:pt x="5133623" y="3582965"/>
                  <a:pt x="5116975" y="3590740"/>
                </a:cubicBezTo>
                <a:cubicBezTo>
                  <a:pt x="5100328" y="3598514"/>
                  <a:pt x="5079748" y="3602402"/>
                  <a:pt x="5055235" y="3602402"/>
                </a:cubicBezTo>
                <a:cubicBezTo>
                  <a:pt x="5023953" y="3602402"/>
                  <a:pt x="4999166" y="3597051"/>
                  <a:pt x="4980872" y="3586349"/>
                </a:cubicBezTo>
                <a:cubicBezTo>
                  <a:pt x="4962579" y="3575648"/>
                  <a:pt x="4949636" y="3560647"/>
                  <a:pt x="4942044" y="3541347"/>
                </a:cubicBezTo>
                <a:cubicBezTo>
                  <a:pt x="4934453" y="3522048"/>
                  <a:pt x="4930657" y="3494653"/>
                  <a:pt x="4930657" y="3459164"/>
                </a:cubicBezTo>
                <a:lnTo>
                  <a:pt x="4930657" y="3355714"/>
                </a:lnTo>
                <a:cubicBezTo>
                  <a:pt x="4930657" y="3324798"/>
                  <a:pt x="4933766" y="3301475"/>
                  <a:pt x="4939986" y="3285742"/>
                </a:cubicBezTo>
                <a:cubicBezTo>
                  <a:pt x="4946206" y="3270010"/>
                  <a:pt x="4959469" y="3255969"/>
                  <a:pt x="4979775" y="3243621"/>
                </a:cubicBezTo>
                <a:cubicBezTo>
                  <a:pt x="5000080" y="3231273"/>
                  <a:pt x="5024776" y="3225099"/>
                  <a:pt x="5053863" y="3225099"/>
                </a:cubicBezTo>
                <a:close/>
                <a:moveTo>
                  <a:pt x="3624490" y="3225099"/>
                </a:moveTo>
                <a:lnTo>
                  <a:pt x="3624490" y="3353245"/>
                </a:lnTo>
                <a:cubicBezTo>
                  <a:pt x="3604185" y="3353245"/>
                  <a:pt x="3589276" y="3355989"/>
                  <a:pt x="3579763" y="3361477"/>
                </a:cubicBezTo>
                <a:cubicBezTo>
                  <a:pt x="3570251" y="3366965"/>
                  <a:pt x="3564397" y="3374603"/>
                  <a:pt x="3562202" y="3384389"/>
                </a:cubicBezTo>
                <a:cubicBezTo>
                  <a:pt x="3560006" y="3394177"/>
                  <a:pt x="3558909" y="3416723"/>
                  <a:pt x="3558909" y="3452030"/>
                </a:cubicBezTo>
                <a:lnTo>
                  <a:pt x="3558909" y="3595816"/>
                </a:lnTo>
                <a:lnTo>
                  <a:pt x="3448050" y="3595816"/>
                </a:lnTo>
                <a:lnTo>
                  <a:pt x="3448050" y="3231685"/>
                </a:lnTo>
                <a:lnTo>
                  <a:pt x="3558909" y="3231685"/>
                </a:lnTo>
                <a:lnTo>
                  <a:pt x="3554518" y="3279568"/>
                </a:lnTo>
                <a:cubicBezTo>
                  <a:pt x="3570616" y="3245274"/>
                  <a:pt x="3593941" y="3227117"/>
                  <a:pt x="3624490" y="3225099"/>
                </a:cubicBezTo>
                <a:close/>
                <a:moveTo>
                  <a:pt x="3282488" y="3225099"/>
                </a:moveTo>
                <a:cubicBezTo>
                  <a:pt x="3307367" y="3225099"/>
                  <a:pt x="3328725" y="3228804"/>
                  <a:pt x="3346561" y="3236212"/>
                </a:cubicBezTo>
                <a:cubicBezTo>
                  <a:pt x="3364397" y="3243621"/>
                  <a:pt x="3378163" y="3253271"/>
                  <a:pt x="3387859" y="3265162"/>
                </a:cubicBezTo>
                <a:cubicBezTo>
                  <a:pt x="3397554" y="3277053"/>
                  <a:pt x="3404186" y="3289309"/>
                  <a:pt x="3407753" y="3301932"/>
                </a:cubicBezTo>
                <a:cubicBezTo>
                  <a:pt x="3411320" y="3314554"/>
                  <a:pt x="3413104" y="3333762"/>
                  <a:pt x="3413104" y="3359556"/>
                </a:cubicBezTo>
                <a:lnTo>
                  <a:pt x="3413104" y="3448737"/>
                </a:lnTo>
                <a:cubicBezTo>
                  <a:pt x="3413104" y="3481482"/>
                  <a:pt x="3411457" y="3505492"/>
                  <a:pt x="3408164" y="3520767"/>
                </a:cubicBezTo>
                <a:cubicBezTo>
                  <a:pt x="3404872" y="3536042"/>
                  <a:pt x="3397828" y="3550311"/>
                  <a:pt x="3387036" y="3563574"/>
                </a:cubicBezTo>
                <a:cubicBezTo>
                  <a:pt x="3376243" y="3576837"/>
                  <a:pt x="3362385" y="3586624"/>
                  <a:pt x="3345463" y="3592935"/>
                </a:cubicBezTo>
                <a:cubicBezTo>
                  <a:pt x="3328542" y="3599246"/>
                  <a:pt x="3309105" y="3602402"/>
                  <a:pt x="3287153" y="3602402"/>
                </a:cubicBezTo>
                <a:cubicBezTo>
                  <a:pt x="3262640" y="3602402"/>
                  <a:pt x="3241877" y="3599703"/>
                  <a:pt x="3224864" y="3594307"/>
                </a:cubicBezTo>
                <a:cubicBezTo>
                  <a:pt x="3207851" y="3588910"/>
                  <a:pt x="3194634" y="3580770"/>
                  <a:pt x="3185213" y="3569885"/>
                </a:cubicBezTo>
                <a:cubicBezTo>
                  <a:pt x="3175792" y="3559001"/>
                  <a:pt x="3169069" y="3545829"/>
                  <a:pt x="3165044" y="3530371"/>
                </a:cubicBezTo>
                <a:cubicBezTo>
                  <a:pt x="3161019" y="3514913"/>
                  <a:pt x="3159008" y="3491726"/>
                  <a:pt x="3159008" y="3460810"/>
                </a:cubicBezTo>
                <a:lnTo>
                  <a:pt x="3159008" y="3367514"/>
                </a:lnTo>
                <a:cubicBezTo>
                  <a:pt x="3159008" y="3333671"/>
                  <a:pt x="3162666" y="3307237"/>
                  <a:pt x="3169983" y="3288212"/>
                </a:cubicBezTo>
                <a:cubicBezTo>
                  <a:pt x="3177301" y="3269187"/>
                  <a:pt x="3190473" y="3253911"/>
                  <a:pt x="3209497" y="3242387"/>
                </a:cubicBezTo>
                <a:cubicBezTo>
                  <a:pt x="3228523" y="3230862"/>
                  <a:pt x="3252853" y="3225099"/>
                  <a:pt x="3282488" y="3225099"/>
                </a:cubicBezTo>
                <a:close/>
                <a:moveTo>
                  <a:pt x="2763943" y="3225099"/>
                </a:moveTo>
                <a:cubicBezTo>
                  <a:pt x="2788091" y="3225099"/>
                  <a:pt x="2808625" y="3228164"/>
                  <a:pt x="2825547" y="3234292"/>
                </a:cubicBezTo>
                <a:cubicBezTo>
                  <a:pt x="2842468" y="3240420"/>
                  <a:pt x="2855456" y="3248515"/>
                  <a:pt x="2864512" y="3258576"/>
                </a:cubicBezTo>
                <a:cubicBezTo>
                  <a:pt x="2873567" y="3268638"/>
                  <a:pt x="2879055" y="3277967"/>
                  <a:pt x="2880975" y="3286565"/>
                </a:cubicBezTo>
                <a:cubicBezTo>
                  <a:pt x="2882896" y="3295163"/>
                  <a:pt x="2883857" y="3308609"/>
                  <a:pt x="2883857" y="3326902"/>
                </a:cubicBezTo>
                <a:lnTo>
                  <a:pt x="2883857" y="3348031"/>
                </a:lnTo>
                <a:lnTo>
                  <a:pt x="2785621" y="3348031"/>
                </a:lnTo>
                <a:lnTo>
                  <a:pt x="2785621" y="3328275"/>
                </a:lnTo>
                <a:cubicBezTo>
                  <a:pt x="2785621" y="3311444"/>
                  <a:pt x="2784661" y="3300789"/>
                  <a:pt x="2782740" y="3296306"/>
                </a:cubicBezTo>
                <a:cubicBezTo>
                  <a:pt x="2780819" y="3291825"/>
                  <a:pt x="2776017" y="3289584"/>
                  <a:pt x="2768334" y="3289584"/>
                </a:cubicBezTo>
                <a:cubicBezTo>
                  <a:pt x="2762114" y="3289584"/>
                  <a:pt x="2757449" y="3291642"/>
                  <a:pt x="2754339" y="3295758"/>
                </a:cubicBezTo>
                <a:cubicBezTo>
                  <a:pt x="2751230" y="3299874"/>
                  <a:pt x="2749674" y="3306048"/>
                  <a:pt x="2749674" y="3314280"/>
                </a:cubicBezTo>
                <a:cubicBezTo>
                  <a:pt x="2749674" y="3325439"/>
                  <a:pt x="2750452" y="3333625"/>
                  <a:pt x="2752007" y="3338839"/>
                </a:cubicBezTo>
                <a:cubicBezTo>
                  <a:pt x="2753561" y="3344052"/>
                  <a:pt x="2758226" y="3349769"/>
                  <a:pt x="2766001" y="3355989"/>
                </a:cubicBezTo>
                <a:cubicBezTo>
                  <a:pt x="2773776" y="3362209"/>
                  <a:pt x="2789737" y="3371264"/>
                  <a:pt x="2813884" y="3383155"/>
                </a:cubicBezTo>
                <a:cubicBezTo>
                  <a:pt x="2846081" y="3398887"/>
                  <a:pt x="2867210" y="3413705"/>
                  <a:pt x="2877271" y="3427608"/>
                </a:cubicBezTo>
                <a:cubicBezTo>
                  <a:pt x="2887333" y="3441511"/>
                  <a:pt x="2892363" y="3461725"/>
                  <a:pt x="2892363" y="3488251"/>
                </a:cubicBezTo>
                <a:cubicBezTo>
                  <a:pt x="2892363" y="3517886"/>
                  <a:pt x="2888522" y="3540250"/>
                  <a:pt x="2880839" y="3555342"/>
                </a:cubicBezTo>
                <a:cubicBezTo>
                  <a:pt x="2873155" y="3570434"/>
                  <a:pt x="2860305" y="3582050"/>
                  <a:pt x="2842285" y="3590191"/>
                </a:cubicBezTo>
                <a:cubicBezTo>
                  <a:pt x="2824266" y="3598331"/>
                  <a:pt x="2802543" y="3602402"/>
                  <a:pt x="2777115" y="3602402"/>
                </a:cubicBezTo>
                <a:cubicBezTo>
                  <a:pt x="2748943" y="3602402"/>
                  <a:pt x="2724841" y="3598011"/>
                  <a:pt x="2704809" y="3589230"/>
                </a:cubicBezTo>
                <a:cubicBezTo>
                  <a:pt x="2684778" y="3580450"/>
                  <a:pt x="2671013" y="3568559"/>
                  <a:pt x="2663512" y="3553558"/>
                </a:cubicBezTo>
                <a:cubicBezTo>
                  <a:pt x="2656012" y="3538558"/>
                  <a:pt x="2652261" y="3515874"/>
                  <a:pt x="2652261" y="3485507"/>
                </a:cubicBezTo>
                <a:lnTo>
                  <a:pt x="2652261" y="3467945"/>
                </a:lnTo>
                <a:lnTo>
                  <a:pt x="2750498" y="3467945"/>
                </a:lnTo>
                <a:lnTo>
                  <a:pt x="2750498" y="3490995"/>
                </a:lnTo>
                <a:cubicBezTo>
                  <a:pt x="2750498" y="3510569"/>
                  <a:pt x="2751732" y="3523282"/>
                  <a:pt x="2754202" y="3529136"/>
                </a:cubicBezTo>
                <a:cubicBezTo>
                  <a:pt x="2756671" y="3534990"/>
                  <a:pt x="2761565" y="3537917"/>
                  <a:pt x="2768883" y="3537917"/>
                </a:cubicBezTo>
                <a:cubicBezTo>
                  <a:pt x="2776749" y="3537917"/>
                  <a:pt x="2782237" y="3535951"/>
                  <a:pt x="2785346" y="3532018"/>
                </a:cubicBezTo>
                <a:cubicBezTo>
                  <a:pt x="2788457" y="3528084"/>
                  <a:pt x="2790012" y="3519807"/>
                  <a:pt x="2790012" y="3507184"/>
                </a:cubicBezTo>
                <a:cubicBezTo>
                  <a:pt x="2790012" y="3489805"/>
                  <a:pt x="2787999" y="3478921"/>
                  <a:pt x="2783975" y="3474530"/>
                </a:cubicBezTo>
                <a:cubicBezTo>
                  <a:pt x="2779767" y="3470140"/>
                  <a:pt x="2758272" y="3457152"/>
                  <a:pt x="2719490" y="3435565"/>
                </a:cubicBezTo>
                <a:cubicBezTo>
                  <a:pt x="2686928" y="3417272"/>
                  <a:pt x="2667079" y="3400671"/>
                  <a:pt x="2659945" y="3385761"/>
                </a:cubicBezTo>
                <a:cubicBezTo>
                  <a:pt x="2652810" y="3370852"/>
                  <a:pt x="2649244" y="3353154"/>
                  <a:pt x="2649244" y="3332665"/>
                </a:cubicBezTo>
                <a:cubicBezTo>
                  <a:pt x="2649244" y="3303578"/>
                  <a:pt x="2653085" y="3282129"/>
                  <a:pt x="2660768" y="3268317"/>
                </a:cubicBezTo>
                <a:cubicBezTo>
                  <a:pt x="2668452" y="3254506"/>
                  <a:pt x="2681486" y="3243850"/>
                  <a:pt x="2699870" y="3236350"/>
                </a:cubicBezTo>
                <a:cubicBezTo>
                  <a:pt x="2718255" y="3228850"/>
                  <a:pt x="2739613" y="3225099"/>
                  <a:pt x="2763943" y="3225099"/>
                </a:cubicBezTo>
                <a:close/>
                <a:moveTo>
                  <a:pt x="2542757" y="3225099"/>
                </a:moveTo>
                <a:cubicBezTo>
                  <a:pt x="2561782" y="3225099"/>
                  <a:pt x="2577331" y="3229581"/>
                  <a:pt x="2589405" y="3238545"/>
                </a:cubicBezTo>
                <a:cubicBezTo>
                  <a:pt x="2601479" y="3247509"/>
                  <a:pt x="2609254" y="3258805"/>
                  <a:pt x="2612729" y="3272434"/>
                </a:cubicBezTo>
                <a:cubicBezTo>
                  <a:pt x="2616205" y="3286062"/>
                  <a:pt x="2617943" y="3308792"/>
                  <a:pt x="2617943" y="3340623"/>
                </a:cubicBezTo>
                <a:lnTo>
                  <a:pt x="2617943" y="3595816"/>
                </a:lnTo>
                <a:lnTo>
                  <a:pt x="2507084" y="3595816"/>
                </a:lnTo>
                <a:lnTo>
                  <a:pt x="2507084" y="3343641"/>
                </a:lnTo>
                <a:cubicBezTo>
                  <a:pt x="2507084" y="3318579"/>
                  <a:pt x="2506261" y="3303304"/>
                  <a:pt x="2504615" y="3297816"/>
                </a:cubicBezTo>
                <a:cubicBezTo>
                  <a:pt x="2502968" y="3292328"/>
                  <a:pt x="2498395" y="3289584"/>
                  <a:pt x="2490895" y="3289584"/>
                </a:cubicBezTo>
                <a:cubicBezTo>
                  <a:pt x="2483029" y="3289584"/>
                  <a:pt x="2478089" y="3292739"/>
                  <a:pt x="2476077" y="3299051"/>
                </a:cubicBezTo>
                <a:cubicBezTo>
                  <a:pt x="2474065" y="3305362"/>
                  <a:pt x="2473058" y="3322238"/>
                  <a:pt x="2473058" y="3349678"/>
                </a:cubicBezTo>
                <a:lnTo>
                  <a:pt x="2473058" y="3595816"/>
                </a:lnTo>
                <a:lnTo>
                  <a:pt x="2362200" y="3595816"/>
                </a:lnTo>
                <a:lnTo>
                  <a:pt x="2362200" y="3231685"/>
                </a:lnTo>
                <a:lnTo>
                  <a:pt x="2474980" y="3231685"/>
                </a:lnTo>
                <a:lnTo>
                  <a:pt x="2473058" y="3265230"/>
                </a:lnTo>
                <a:cubicBezTo>
                  <a:pt x="2481108" y="3251853"/>
                  <a:pt x="2490940" y="3241821"/>
                  <a:pt x="2502557" y="3235132"/>
                </a:cubicBezTo>
                <a:cubicBezTo>
                  <a:pt x="2514173" y="3228444"/>
                  <a:pt x="2527573" y="3225099"/>
                  <a:pt x="2542757" y="3225099"/>
                </a:cubicBezTo>
                <a:close/>
                <a:moveTo>
                  <a:pt x="2196638" y="3225099"/>
                </a:moveTo>
                <a:cubicBezTo>
                  <a:pt x="2221518" y="3225099"/>
                  <a:pt x="2242875" y="3228804"/>
                  <a:pt x="2260711" y="3236212"/>
                </a:cubicBezTo>
                <a:cubicBezTo>
                  <a:pt x="2278547" y="3243621"/>
                  <a:pt x="2292313" y="3253271"/>
                  <a:pt x="2302009" y="3265162"/>
                </a:cubicBezTo>
                <a:cubicBezTo>
                  <a:pt x="2311704" y="3277053"/>
                  <a:pt x="2318335" y="3289309"/>
                  <a:pt x="2321903" y="3301932"/>
                </a:cubicBezTo>
                <a:cubicBezTo>
                  <a:pt x="2325470" y="3314554"/>
                  <a:pt x="2327253" y="3333762"/>
                  <a:pt x="2327253" y="3359556"/>
                </a:cubicBezTo>
                <a:lnTo>
                  <a:pt x="2327253" y="3448737"/>
                </a:lnTo>
                <a:cubicBezTo>
                  <a:pt x="2327253" y="3481482"/>
                  <a:pt x="2325607" y="3505492"/>
                  <a:pt x="2322314" y="3520767"/>
                </a:cubicBezTo>
                <a:cubicBezTo>
                  <a:pt x="2319022" y="3536042"/>
                  <a:pt x="2311978" y="3550311"/>
                  <a:pt x="2301185" y="3563574"/>
                </a:cubicBezTo>
                <a:cubicBezTo>
                  <a:pt x="2290393" y="3576837"/>
                  <a:pt x="2276535" y="3586624"/>
                  <a:pt x="2259614" y="3592935"/>
                </a:cubicBezTo>
                <a:cubicBezTo>
                  <a:pt x="2242692" y="3599246"/>
                  <a:pt x="2223255" y="3602402"/>
                  <a:pt x="2201303" y="3602402"/>
                </a:cubicBezTo>
                <a:cubicBezTo>
                  <a:pt x="2176790" y="3602402"/>
                  <a:pt x="2156027" y="3599703"/>
                  <a:pt x="2139014" y="3594307"/>
                </a:cubicBezTo>
                <a:cubicBezTo>
                  <a:pt x="2122001" y="3588910"/>
                  <a:pt x="2108784" y="3580770"/>
                  <a:pt x="2099363" y="3569885"/>
                </a:cubicBezTo>
                <a:cubicBezTo>
                  <a:pt x="2089942" y="3559001"/>
                  <a:pt x="2083219" y="3545829"/>
                  <a:pt x="2079195" y="3530371"/>
                </a:cubicBezTo>
                <a:cubicBezTo>
                  <a:pt x="2075170" y="3514913"/>
                  <a:pt x="2073158" y="3491726"/>
                  <a:pt x="2073158" y="3460810"/>
                </a:cubicBezTo>
                <a:lnTo>
                  <a:pt x="2073158" y="3367514"/>
                </a:lnTo>
                <a:cubicBezTo>
                  <a:pt x="2073158" y="3333671"/>
                  <a:pt x="2076816" y="3307237"/>
                  <a:pt x="2084133" y="3288212"/>
                </a:cubicBezTo>
                <a:cubicBezTo>
                  <a:pt x="2091451" y="3269187"/>
                  <a:pt x="2104622" y="3253911"/>
                  <a:pt x="2123647" y="3242387"/>
                </a:cubicBezTo>
                <a:cubicBezTo>
                  <a:pt x="2142673" y="3230862"/>
                  <a:pt x="2167003" y="3225099"/>
                  <a:pt x="2196638" y="3225099"/>
                </a:cubicBezTo>
                <a:close/>
                <a:moveTo>
                  <a:pt x="1587038" y="3225099"/>
                </a:moveTo>
                <a:cubicBezTo>
                  <a:pt x="1624540" y="3225099"/>
                  <a:pt x="1652803" y="3231731"/>
                  <a:pt x="1671829" y="3244993"/>
                </a:cubicBezTo>
                <a:cubicBezTo>
                  <a:pt x="1690854" y="3258256"/>
                  <a:pt x="1702287" y="3274537"/>
                  <a:pt x="1706129" y="3293837"/>
                </a:cubicBezTo>
                <a:cubicBezTo>
                  <a:pt x="1709970" y="3313137"/>
                  <a:pt x="1711891" y="3352879"/>
                  <a:pt x="1711891" y="3413064"/>
                </a:cubicBezTo>
                <a:lnTo>
                  <a:pt x="1711891" y="3595816"/>
                </a:lnTo>
                <a:lnTo>
                  <a:pt x="1604051" y="3595816"/>
                </a:lnTo>
                <a:lnTo>
                  <a:pt x="1604051" y="3563368"/>
                </a:lnTo>
                <a:cubicBezTo>
                  <a:pt x="1597283" y="3576379"/>
                  <a:pt x="1588547" y="3586138"/>
                  <a:pt x="1577846" y="3592643"/>
                </a:cubicBezTo>
                <a:cubicBezTo>
                  <a:pt x="1567144" y="3599149"/>
                  <a:pt x="1554385" y="3602402"/>
                  <a:pt x="1539567" y="3602402"/>
                </a:cubicBezTo>
                <a:cubicBezTo>
                  <a:pt x="1520176" y="3602402"/>
                  <a:pt x="1502385" y="3596959"/>
                  <a:pt x="1486196" y="3586075"/>
                </a:cubicBezTo>
                <a:cubicBezTo>
                  <a:pt x="1470006" y="3575190"/>
                  <a:pt x="1461911" y="3551363"/>
                  <a:pt x="1461911" y="3514593"/>
                </a:cubicBezTo>
                <a:lnTo>
                  <a:pt x="1461911" y="3484683"/>
                </a:lnTo>
                <a:cubicBezTo>
                  <a:pt x="1461911" y="3457426"/>
                  <a:pt x="1466210" y="3438858"/>
                  <a:pt x="1474808" y="3428980"/>
                </a:cubicBezTo>
                <a:cubicBezTo>
                  <a:pt x="1483406" y="3419101"/>
                  <a:pt x="1504718" y="3407576"/>
                  <a:pt x="1538744" y="3394405"/>
                </a:cubicBezTo>
                <a:cubicBezTo>
                  <a:pt x="1575148" y="3380136"/>
                  <a:pt x="1594630" y="3370532"/>
                  <a:pt x="1597191" y="3365593"/>
                </a:cubicBezTo>
                <a:cubicBezTo>
                  <a:pt x="1599752" y="3360654"/>
                  <a:pt x="1601033" y="3350592"/>
                  <a:pt x="1601033" y="3335409"/>
                </a:cubicBezTo>
                <a:cubicBezTo>
                  <a:pt x="1601033" y="3316384"/>
                  <a:pt x="1599615" y="3303990"/>
                  <a:pt x="1596780" y="3298227"/>
                </a:cubicBezTo>
                <a:cubicBezTo>
                  <a:pt x="1593944" y="3292465"/>
                  <a:pt x="1589234" y="3289584"/>
                  <a:pt x="1582648" y="3289584"/>
                </a:cubicBezTo>
                <a:cubicBezTo>
                  <a:pt x="1575148" y="3289584"/>
                  <a:pt x="1570483" y="3292008"/>
                  <a:pt x="1568653" y="3296855"/>
                </a:cubicBezTo>
                <a:cubicBezTo>
                  <a:pt x="1566824" y="3301703"/>
                  <a:pt x="1565910" y="3314280"/>
                  <a:pt x="1565910" y="3334586"/>
                </a:cubicBezTo>
                <a:lnTo>
                  <a:pt x="1565910" y="3372727"/>
                </a:lnTo>
                <a:lnTo>
                  <a:pt x="1461911" y="3372727"/>
                </a:lnTo>
                <a:lnTo>
                  <a:pt x="1461911" y="3348306"/>
                </a:lnTo>
                <a:cubicBezTo>
                  <a:pt x="1461911" y="3320134"/>
                  <a:pt x="1465158" y="3298410"/>
                  <a:pt x="1471652" y="3283135"/>
                </a:cubicBezTo>
                <a:cubicBezTo>
                  <a:pt x="1478147" y="3267860"/>
                  <a:pt x="1491181" y="3254369"/>
                  <a:pt x="1510755" y="3242661"/>
                </a:cubicBezTo>
                <a:cubicBezTo>
                  <a:pt x="1530329" y="3230953"/>
                  <a:pt x="1555757" y="3225099"/>
                  <a:pt x="1587038" y="3225099"/>
                </a:cubicBezTo>
                <a:close/>
                <a:moveTo>
                  <a:pt x="1310539" y="3225099"/>
                </a:moveTo>
                <a:cubicBezTo>
                  <a:pt x="1339443" y="3225099"/>
                  <a:pt x="1364139" y="3231228"/>
                  <a:pt x="1384627" y="3243484"/>
                </a:cubicBezTo>
                <a:cubicBezTo>
                  <a:pt x="1405116" y="3255741"/>
                  <a:pt x="1418745" y="3271199"/>
                  <a:pt x="1425513" y="3289858"/>
                </a:cubicBezTo>
                <a:cubicBezTo>
                  <a:pt x="1432282" y="3308518"/>
                  <a:pt x="1435666" y="3334951"/>
                  <a:pt x="1435666" y="3369160"/>
                </a:cubicBezTo>
                <a:lnTo>
                  <a:pt x="1331119" y="3369160"/>
                </a:lnTo>
                <a:lnTo>
                  <a:pt x="1331119" y="3327177"/>
                </a:lnTo>
                <a:cubicBezTo>
                  <a:pt x="1331119" y="3312542"/>
                  <a:pt x="1329930" y="3302618"/>
                  <a:pt x="1327552" y="3297404"/>
                </a:cubicBezTo>
                <a:cubicBezTo>
                  <a:pt x="1325174" y="3292190"/>
                  <a:pt x="1320783" y="3289584"/>
                  <a:pt x="1314380" y="3289584"/>
                </a:cubicBezTo>
                <a:cubicBezTo>
                  <a:pt x="1307978" y="3289584"/>
                  <a:pt x="1303679" y="3291871"/>
                  <a:pt x="1301484" y="3296444"/>
                </a:cubicBezTo>
                <a:cubicBezTo>
                  <a:pt x="1299289" y="3301017"/>
                  <a:pt x="1298191" y="3311261"/>
                  <a:pt x="1298191" y="3327177"/>
                </a:cubicBezTo>
                <a:lnTo>
                  <a:pt x="1298191" y="3498952"/>
                </a:lnTo>
                <a:cubicBezTo>
                  <a:pt x="1298191" y="3511941"/>
                  <a:pt x="1299837" y="3521682"/>
                  <a:pt x="1303130" y="3528176"/>
                </a:cubicBezTo>
                <a:cubicBezTo>
                  <a:pt x="1306423" y="3534670"/>
                  <a:pt x="1311271" y="3537917"/>
                  <a:pt x="1317674" y="3537917"/>
                </a:cubicBezTo>
                <a:cubicBezTo>
                  <a:pt x="1325174" y="3537917"/>
                  <a:pt x="1330250" y="3534533"/>
                  <a:pt x="1332903" y="3527764"/>
                </a:cubicBezTo>
                <a:cubicBezTo>
                  <a:pt x="1335555" y="3520996"/>
                  <a:pt x="1336882" y="3508190"/>
                  <a:pt x="1336882" y="3489348"/>
                </a:cubicBezTo>
                <a:lnTo>
                  <a:pt x="1336882" y="3445993"/>
                </a:lnTo>
                <a:lnTo>
                  <a:pt x="1435666" y="3445993"/>
                </a:lnTo>
                <a:cubicBezTo>
                  <a:pt x="1435483" y="3475079"/>
                  <a:pt x="1434432" y="3496894"/>
                  <a:pt x="1432511" y="3511438"/>
                </a:cubicBezTo>
                <a:cubicBezTo>
                  <a:pt x="1430590" y="3525981"/>
                  <a:pt x="1424461" y="3540890"/>
                  <a:pt x="1414126" y="3556165"/>
                </a:cubicBezTo>
                <a:cubicBezTo>
                  <a:pt x="1403790" y="3571440"/>
                  <a:pt x="1390298" y="3582965"/>
                  <a:pt x="1373651" y="3590740"/>
                </a:cubicBezTo>
                <a:cubicBezTo>
                  <a:pt x="1357004" y="3598514"/>
                  <a:pt x="1336424" y="3602402"/>
                  <a:pt x="1311911" y="3602402"/>
                </a:cubicBezTo>
                <a:cubicBezTo>
                  <a:pt x="1280629" y="3602402"/>
                  <a:pt x="1255842" y="3597051"/>
                  <a:pt x="1237548" y="3586349"/>
                </a:cubicBezTo>
                <a:cubicBezTo>
                  <a:pt x="1219255" y="3575648"/>
                  <a:pt x="1206312" y="3560647"/>
                  <a:pt x="1198720" y="3541347"/>
                </a:cubicBezTo>
                <a:cubicBezTo>
                  <a:pt x="1191129" y="3522048"/>
                  <a:pt x="1187333" y="3494653"/>
                  <a:pt x="1187333" y="3459164"/>
                </a:cubicBezTo>
                <a:lnTo>
                  <a:pt x="1187333" y="3355714"/>
                </a:lnTo>
                <a:cubicBezTo>
                  <a:pt x="1187333" y="3324798"/>
                  <a:pt x="1190442" y="3301475"/>
                  <a:pt x="1196662" y="3285742"/>
                </a:cubicBezTo>
                <a:cubicBezTo>
                  <a:pt x="1202882" y="3270010"/>
                  <a:pt x="1216145" y="3255969"/>
                  <a:pt x="1236450" y="3243621"/>
                </a:cubicBezTo>
                <a:cubicBezTo>
                  <a:pt x="1256756" y="3231273"/>
                  <a:pt x="1281452" y="3225099"/>
                  <a:pt x="1310539" y="3225099"/>
                </a:cubicBezTo>
                <a:close/>
                <a:moveTo>
                  <a:pt x="773027" y="3225099"/>
                </a:moveTo>
                <a:cubicBezTo>
                  <a:pt x="790223" y="3225099"/>
                  <a:pt x="805087" y="3229718"/>
                  <a:pt x="817618" y="3238957"/>
                </a:cubicBezTo>
                <a:cubicBezTo>
                  <a:pt x="830149" y="3248195"/>
                  <a:pt x="837969" y="3258851"/>
                  <a:pt x="841079" y="3270924"/>
                </a:cubicBezTo>
                <a:cubicBezTo>
                  <a:pt x="844189" y="3282998"/>
                  <a:pt x="845744" y="3303487"/>
                  <a:pt x="845744" y="3332391"/>
                </a:cubicBezTo>
                <a:lnTo>
                  <a:pt x="845744" y="3485781"/>
                </a:lnTo>
                <a:cubicBezTo>
                  <a:pt x="845744" y="3518892"/>
                  <a:pt x="843778" y="3542445"/>
                  <a:pt x="839844" y="3556439"/>
                </a:cubicBezTo>
                <a:cubicBezTo>
                  <a:pt x="835911" y="3570434"/>
                  <a:pt x="827862" y="3581593"/>
                  <a:pt x="815697" y="3589916"/>
                </a:cubicBezTo>
                <a:cubicBezTo>
                  <a:pt x="803532" y="3598240"/>
                  <a:pt x="788851" y="3602402"/>
                  <a:pt x="771656" y="3602402"/>
                </a:cubicBezTo>
                <a:cubicBezTo>
                  <a:pt x="757935" y="3602402"/>
                  <a:pt x="745222" y="3599195"/>
                  <a:pt x="733514" y="3592781"/>
                </a:cubicBezTo>
                <a:cubicBezTo>
                  <a:pt x="721806" y="3586366"/>
                  <a:pt x="711104" y="3576837"/>
                  <a:pt x="701409" y="3564191"/>
                </a:cubicBezTo>
                <a:lnTo>
                  <a:pt x="701409" y="3647678"/>
                </a:lnTo>
                <a:lnTo>
                  <a:pt x="590550" y="3647678"/>
                </a:lnTo>
                <a:lnTo>
                  <a:pt x="590550" y="3231685"/>
                </a:lnTo>
                <a:lnTo>
                  <a:pt x="703329" y="3231685"/>
                </a:lnTo>
                <a:lnTo>
                  <a:pt x="701409" y="3263859"/>
                </a:lnTo>
                <a:cubicBezTo>
                  <a:pt x="711287" y="3250848"/>
                  <a:pt x="722172" y="3241135"/>
                  <a:pt x="734062" y="3234720"/>
                </a:cubicBezTo>
                <a:cubicBezTo>
                  <a:pt x="745953" y="3228306"/>
                  <a:pt x="758942" y="3225099"/>
                  <a:pt x="773027" y="3225099"/>
                </a:cubicBezTo>
                <a:close/>
                <a:moveTo>
                  <a:pt x="340835" y="3225099"/>
                </a:moveTo>
                <a:cubicBezTo>
                  <a:pt x="370471" y="3225099"/>
                  <a:pt x="393795" y="3238842"/>
                  <a:pt x="410808" y="3266328"/>
                </a:cubicBezTo>
                <a:cubicBezTo>
                  <a:pt x="420137" y="3252585"/>
                  <a:pt x="430656" y="3242278"/>
                  <a:pt x="442364" y="3235406"/>
                </a:cubicBezTo>
                <a:cubicBezTo>
                  <a:pt x="454072" y="3228535"/>
                  <a:pt x="467060" y="3225099"/>
                  <a:pt x="481329" y="3225099"/>
                </a:cubicBezTo>
                <a:cubicBezTo>
                  <a:pt x="500171" y="3225099"/>
                  <a:pt x="515767" y="3229673"/>
                  <a:pt x="528115" y="3238819"/>
                </a:cubicBezTo>
                <a:cubicBezTo>
                  <a:pt x="540463" y="3247966"/>
                  <a:pt x="548375" y="3259171"/>
                  <a:pt x="551851" y="3272434"/>
                </a:cubicBezTo>
                <a:cubicBezTo>
                  <a:pt x="555326" y="3285696"/>
                  <a:pt x="557064" y="3307237"/>
                  <a:pt x="557064" y="3337055"/>
                </a:cubicBezTo>
                <a:lnTo>
                  <a:pt x="557064" y="3595816"/>
                </a:lnTo>
                <a:lnTo>
                  <a:pt x="449499" y="3595816"/>
                </a:lnTo>
                <a:lnTo>
                  <a:pt x="449499" y="3358459"/>
                </a:lnTo>
                <a:cubicBezTo>
                  <a:pt x="449499" y="3327360"/>
                  <a:pt x="448447" y="3308106"/>
                  <a:pt x="446343" y="3300697"/>
                </a:cubicBezTo>
                <a:cubicBezTo>
                  <a:pt x="444239" y="3293288"/>
                  <a:pt x="439346" y="3289584"/>
                  <a:pt x="431662" y="3289584"/>
                </a:cubicBezTo>
                <a:cubicBezTo>
                  <a:pt x="423796" y="3289584"/>
                  <a:pt x="418720" y="3293242"/>
                  <a:pt x="416433" y="3300560"/>
                </a:cubicBezTo>
                <a:cubicBezTo>
                  <a:pt x="414146" y="3307877"/>
                  <a:pt x="413003" y="3327177"/>
                  <a:pt x="413003" y="3358459"/>
                </a:cubicBezTo>
                <a:lnTo>
                  <a:pt x="413003" y="3595816"/>
                </a:lnTo>
                <a:lnTo>
                  <a:pt x="305437" y="3595816"/>
                </a:lnTo>
                <a:lnTo>
                  <a:pt x="305437" y="3364496"/>
                </a:lnTo>
                <a:cubicBezTo>
                  <a:pt x="305437" y="3328823"/>
                  <a:pt x="304569" y="3307420"/>
                  <a:pt x="302831" y="3300286"/>
                </a:cubicBezTo>
                <a:cubicBezTo>
                  <a:pt x="301093" y="3293151"/>
                  <a:pt x="296291" y="3289584"/>
                  <a:pt x="288425" y="3289584"/>
                </a:cubicBezTo>
                <a:cubicBezTo>
                  <a:pt x="283485" y="3289584"/>
                  <a:pt x="279278" y="3291459"/>
                  <a:pt x="275802" y="3295209"/>
                </a:cubicBezTo>
                <a:cubicBezTo>
                  <a:pt x="272326" y="3298959"/>
                  <a:pt x="270405" y="3303532"/>
                  <a:pt x="270040" y="3308929"/>
                </a:cubicBezTo>
                <a:cubicBezTo>
                  <a:pt x="269674" y="3314326"/>
                  <a:pt x="269491" y="3325805"/>
                  <a:pt x="269491" y="3343366"/>
                </a:cubicBezTo>
                <a:lnTo>
                  <a:pt x="269491" y="3595816"/>
                </a:lnTo>
                <a:lnTo>
                  <a:pt x="161926" y="3595816"/>
                </a:lnTo>
                <a:lnTo>
                  <a:pt x="161926" y="3231685"/>
                </a:lnTo>
                <a:lnTo>
                  <a:pt x="271412" y="3231685"/>
                </a:lnTo>
                <a:lnTo>
                  <a:pt x="269491" y="3266328"/>
                </a:lnTo>
                <a:cubicBezTo>
                  <a:pt x="278089" y="3252585"/>
                  <a:pt x="288333" y="3242278"/>
                  <a:pt x="300224" y="3235406"/>
                </a:cubicBezTo>
                <a:cubicBezTo>
                  <a:pt x="312114" y="3228535"/>
                  <a:pt x="325652" y="3225099"/>
                  <a:pt x="340835" y="3225099"/>
                </a:cubicBezTo>
                <a:close/>
                <a:moveTo>
                  <a:pt x="6339887" y="3183116"/>
                </a:moveTo>
                <a:lnTo>
                  <a:pt x="6339887" y="3240466"/>
                </a:lnTo>
                <a:lnTo>
                  <a:pt x="6316014" y="3240466"/>
                </a:lnTo>
                <a:lnTo>
                  <a:pt x="6316014" y="3298090"/>
                </a:lnTo>
                <a:lnTo>
                  <a:pt x="6339887" y="3298090"/>
                </a:lnTo>
                <a:lnTo>
                  <a:pt x="6339887" y="3483037"/>
                </a:lnTo>
                <a:cubicBezTo>
                  <a:pt x="6339887" y="3519258"/>
                  <a:pt x="6340894" y="3542262"/>
                  <a:pt x="6342906" y="3552049"/>
                </a:cubicBezTo>
                <a:cubicBezTo>
                  <a:pt x="6344918" y="3561836"/>
                  <a:pt x="6350040" y="3570525"/>
                  <a:pt x="6358272" y="3578117"/>
                </a:cubicBezTo>
                <a:cubicBezTo>
                  <a:pt x="6366504" y="3585709"/>
                  <a:pt x="6376017" y="3590557"/>
                  <a:pt x="6386810" y="3592660"/>
                </a:cubicBezTo>
                <a:cubicBezTo>
                  <a:pt x="6397603" y="3594764"/>
                  <a:pt x="6415622" y="3595816"/>
                  <a:pt x="6440867" y="3595816"/>
                </a:cubicBezTo>
                <a:lnTo>
                  <a:pt x="6485595" y="3595816"/>
                </a:lnTo>
                <a:lnTo>
                  <a:pt x="6485595" y="3537094"/>
                </a:lnTo>
                <a:cubicBezTo>
                  <a:pt x="6467484" y="3537094"/>
                  <a:pt x="6457194" y="3535722"/>
                  <a:pt x="6454725" y="3532978"/>
                </a:cubicBezTo>
                <a:cubicBezTo>
                  <a:pt x="6452255" y="3530234"/>
                  <a:pt x="6451020" y="3516880"/>
                  <a:pt x="6451020" y="3492915"/>
                </a:cubicBezTo>
                <a:lnTo>
                  <a:pt x="6451020" y="3298090"/>
                </a:lnTo>
                <a:lnTo>
                  <a:pt x="6480930" y="3298090"/>
                </a:lnTo>
                <a:lnTo>
                  <a:pt x="6480930" y="3240466"/>
                </a:lnTo>
                <a:lnTo>
                  <a:pt x="6451020" y="3240466"/>
                </a:lnTo>
                <a:lnTo>
                  <a:pt x="6451020" y="3183116"/>
                </a:lnTo>
                <a:close/>
                <a:moveTo>
                  <a:pt x="1758363" y="3183116"/>
                </a:moveTo>
                <a:lnTo>
                  <a:pt x="1869496" y="3183116"/>
                </a:lnTo>
                <a:lnTo>
                  <a:pt x="1869496" y="3240466"/>
                </a:lnTo>
                <a:lnTo>
                  <a:pt x="1899405" y="3240466"/>
                </a:lnTo>
                <a:lnTo>
                  <a:pt x="1899405" y="3298090"/>
                </a:lnTo>
                <a:lnTo>
                  <a:pt x="1869496" y="3298090"/>
                </a:lnTo>
                <a:lnTo>
                  <a:pt x="1869496" y="3492915"/>
                </a:lnTo>
                <a:cubicBezTo>
                  <a:pt x="1869496" y="3516880"/>
                  <a:pt x="1870730" y="3530234"/>
                  <a:pt x="1873200" y="3532978"/>
                </a:cubicBezTo>
                <a:cubicBezTo>
                  <a:pt x="1875670" y="3535722"/>
                  <a:pt x="1885960" y="3537094"/>
                  <a:pt x="1904070" y="3537094"/>
                </a:cubicBezTo>
                <a:lnTo>
                  <a:pt x="1904070" y="3595816"/>
                </a:lnTo>
                <a:lnTo>
                  <a:pt x="1859343" y="3595816"/>
                </a:lnTo>
                <a:cubicBezTo>
                  <a:pt x="1834098" y="3595816"/>
                  <a:pt x="1816079" y="3594764"/>
                  <a:pt x="1805285" y="3592660"/>
                </a:cubicBezTo>
                <a:cubicBezTo>
                  <a:pt x="1794493" y="3590557"/>
                  <a:pt x="1784980" y="3585709"/>
                  <a:pt x="1776748" y="3578117"/>
                </a:cubicBezTo>
                <a:cubicBezTo>
                  <a:pt x="1768516" y="3570525"/>
                  <a:pt x="1763394" y="3561836"/>
                  <a:pt x="1761381" y="3552049"/>
                </a:cubicBezTo>
                <a:cubicBezTo>
                  <a:pt x="1759369" y="3542262"/>
                  <a:pt x="1758363" y="3519258"/>
                  <a:pt x="1758363" y="3483037"/>
                </a:cubicBezTo>
                <a:lnTo>
                  <a:pt x="1758363" y="3298090"/>
                </a:lnTo>
                <a:lnTo>
                  <a:pt x="1734490" y="3298090"/>
                </a:lnTo>
                <a:lnTo>
                  <a:pt x="1734490" y="3240466"/>
                </a:lnTo>
                <a:lnTo>
                  <a:pt x="1758363" y="3240466"/>
                </a:lnTo>
                <a:close/>
                <a:moveTo>
                  <a:pt x="7610475" y="3151560"/>
                </a:moveTo>
                <a:lnTo>
                  <a:pt x="7610475" y="3595816"/>
                </a:lnTo>
                <a:lnTo>
                  <a:pt x="7721333" y="3595816"/>
                </a:lnTo>
                <a:lnTo>
                  <a:pt x="7721471" y="3437113"/>
                </a:lnTo>
                <a:lnTo>
                  <a:pt x="7756045" y="3595816"/>
                </a:lnTo>
                <a:lnTo>
                  <a:pt x="7862650" y="3595816"/>
                </a:lnTo>
                <a:lnTo>
                  <a:pt x="7804203" y="3376706"/>
                </a:lnTo>
                <a:lnTo>
                  <a:pt x="7849205" y="3231685"/>
                </a:lnTo>
                <a:lnTo>
                  <a:pt x="7756045" y="3231685"/>
                </a:lnTo>
                <a:lnTo>
                  <a:pt x="7721471" y="3338054"/>
                </a:lnTo>
                <a:lnTo>
                  <a:pt x="7721333" y="3151560"/>
                </a:lnTo>
                <a:close/>
                <a:moveTo>
                  <a:pt x="7191375" y="3151560"/>
                </a:moveTo>
                <a:lnTo>
                  <a:pt x="7191375" y="3209458"/>
                </a:lnTo>
                <a:lnTo>
                  <a:pt x="7305526" y="3209458"/>
                </a:lnTo>
                <a:lnTo>
                  <a:pt x="7305526" y="3151560"/>
                </a:lnTo>
                <a:close/>
                <a:moveTo>
                  <a:pt x="6889868" y="3151560"/>
                </a:moveTo>
                <a:lnTo>
                  <a:pt x="6889868" y="3595816"/>
                </a:lnTo>
                <a:lnTo>
                  <a:pt x="7005391" y="3595816"/>
                </a:lnTo>
                <a:lnTo>
                  <a:pt x="7005391" y="3395503"/>
                </a:lnTo>
                <a:cubicBezTo>
                  <a:pt x="7021306" y="3395503"/>
                  <a:pt x="7031139" y="3398338"/>
                  <a:pt x="7034889" y="3404009"/>
                </a:cubicBezTo>
                <a:cubicBezTo>
                  <a:pt x="7038639" y="3409680"/>
                  <a:pt x="7040514" y="3424406"/>
                  <a:pt x="7040514" y="3448188"/>
                </a:cubicBezTo>
                <a:lnTo>
                  <a:pt x="7040514" y="3595816"/>
                </a:lnTo>
                <a:lnTo>
                  <a:pt x="7147806" y="3595816"/>
                </a:lnTo>
                <a:lnTo>
                  <a:pt x="7147806" y="3478647"/>
                </a:lnTo>
                <a:cubicBezTo>
                  <a:pt x="7147806" y="3442791"/>
                  <a:pt x="7146845" y="3420885"/>
                  <a:pt x="7144924" y="3412927"/>
                </a:cubicBezTo>
                <a:cubicBezTo>
                  <a:pt x="7143003" y="3404970"/>
                  <a:pt x="7138110" y="3396235"/>
                  <a:pt x="7130244" y="3386722"/>
                </a:cubicBezTo>
                <a:cubicBezTo>
                  <a:pt x="7122378" y="3377209"/>
                  <a:pt x="7107011" y="3369618"/>
                  <a:pt x="7084144" y="3363947"/>
                </a:cubicBezTo>
                <a:cubicBezTo>
                  <a:pt x="7109389" y="3361569"/>
                  <a:pt x="7126310" y="3354434"/>
                  <a:pt x="7134909" y="3342543"/>
                </a:cubicBezTo>
                <a:cubicBezTo>
                  <a:pt x="7143507" y="3330652"/>
                  <a:pt x="7147806" y="3307420"/>
                  <a:pt x="7147806" y="3272845"/>
                </a:cubicBezTo>
                <a:cubicBezTo>
                  <a:pt x="7147806" y="3234978"/>
                  <a:pt x="7141723" y="3207401"/>
                  <a:pt x="7129558" y="3190113"/>
                </a:cubicBezTo>
                <a:cubicBezTo>
                  <a:pt x="7117392" y="3172826"/>
                  <a:pt x="7101661" y="3162078"/>
                  <a:pt x="7082361" y="3157871"/>
                </a:cubicBezTo>
                <a:cubicBezTo>
                  <a:pt x="7063061" y="3153663"/>
                  <a:pt x="7026154" y="3151560"/>
                  <a:pt x="6971640" y="3151560"/>
                </a:cubicBezTo>
                <a:close/>
                <a:moveTo>
                  <a:pt x="6505575" y="3151560"/>
                </a:moveTo>
                <a:lnTo>
                  <a:pt x="6505575" y="3595816"/>
                </a:lnTo>
                <a:lnTo>
                  <a:pt x="6616433" y="3595816"/>
                </a:lnTo>
                <a:lnTo>
                  <a:pt x="6616433" y="3335958"/>
                </a:lnTo>
                <a:cubicBezTo>
                  <a:pt x="6616433" y="3317481"/>
                  <a:pt x="6617623" y="3305133"/>
                  <a:pt x="6620001" y="3298913"/>
                </a:cubicBezTo>
                <a:cubicBezTo>
                  <a:pt x="6622378" y="3292694"/>
                  <a:pt x="6626952" y="3289584"/>
                  <a:pt x="6633721" y="3289584"/>
                </a:cubicBezTo>
                <a:cubicBezTo>
                  <a:pt x="6641038" y="3289584"/>
                  <a:pt x="6645749" y="3292602"/>
                  <a:pt x="6647852" y="3298639"/>
                </a:cubicBezTo>
                <a:cubicBezTo>
                  <a:pt x="6649956" y="3304676"/>
                  <a:pt x="6651008" y="3318304"/>
                  <a:pt x="6651008" y="3339525"/>
                </a:cubicBezTo>
                <a:lnTo>
                  <a:pt x="6651008" y="3595816"/>
                </a:lnTo>
                <a:lnTo>
                  <a:pt x="6761866" y="3595816"/>
                </a:lnTo>
                <a:lnTo>
                  <a:pt x="6761866" y="3344738"/>
                </a:lnTo>
                <a:cubicBezTo>
                  <a:pt x="6761866" y="3310530"/>
                  <a:pt x="6760357" y="3286977"/>
                  <a:pt x="6757339" y="3274080"/>
                </a:cubicBezTo>
                <a:cubicBezTo>
                  <a:pt x="6754320" y="3261183"/>
                  <a:pt x="6745996" y="3249795"/>
                  <a:pt x="6732368" y="3239917"/>
                </a:cubicBezTo>
                <a:cubicBezTo>
                  <a:pt x="6718740" y="3230039"/>
                  <a:pt x="6702229" y="3225099"/>
                  <a:pt x="6682839" y="3225099"/>
                </a:cubicBezTo>
                <a:cubicBezTo>
                  <a:pt x="6670216" y="3225099"/>
                  <a:pt x="6658371" y="3227300"/>
                  <a:pt x="6647304" y="3231702"/>
                </a:cubicBezTo>
                <a:cubicBezTo>
                  <a:pt x="6636236" y="3236104"/>
                  <a:pt x="6625946" y="3242707"/>
                  <a:pt x="6616433" y="3251511"/>
                </a:cubicBezTo>
                <a:lnTo>
                  <a:pt x="6616433" y="3151560"/>
                </a:lnTo>
                <a:close/>
                <a:moveTo>
                  <a:pt x="6181725" y="3151560"/>
                </a:moveTo>
                <a:lnTo>
                  <a:pt x="6181725" y="3595816"/>
                </a:lnTo>
                <a:lnTo>
                  <a:pt x="6295876" y="3595816"/>
                </a:lnTo>
                <a:lnTo>
                  <a:pt x="6295876" y="3151560"/>
                </a:lnTo>
                <a:close/>
                <a:moveTo>
                  <a:pt x="5299193" y="3151560"/>
                </a:moveTo>
                <a:lnTo>
                  <a:pt x="5414716" y="3151560"/>
                </a:lnTo>
                <a:lnTo>
                  <a:pt x="5414716" y="3310438"/>
                </a:lnTo>
                <a:lnTo>
                  <a:pt x="5449291" y="3310438"/>
                </a:lnTo>
                <a:lnTo>
                  <a:pt x="5449291" y="3151560"/>
                </a:lnTo>
                <a:lnTo>
                  <a:pt x="5564814" y="3151560"/>
                </a:lnTo>
                <a:lnTo>
                  <a:pt x="5564814" y="3595816"/>
                </a:lnTo>
                <a:lnTo>
                  <a:pt x="5449291" y="3595816"/>
                </a:lnTo>
                <a:lnTo>
                  <a:pt x="5449291" y="3409223"/>
                </a:lnTo>
                <a:lnTo>
                  <a:pt x="5414716" y="3409223"/>
                </a:lnTo>
                <a:lnTo>
                  <a:pt x="5414716" y="3595816"/>
                </a:lnTo>
                <a:lnTo>
                  <a:pt x="5299193" y="3595816"/>
                </a:lnTo>
                <a:close/>
                <a:moveTo>
                  <a:pt x="4781549" y="3151560"/>
                </a:moveTo>
                <a:lnTo>
                  <a:pt x="4895701" y="3151560"/>
                </a:lnTo>
                <a:lnTo>
                  <a:pt x="4895701" y="3209458"/>
                </a:lnTo>
                <a:lnTo>
                  <a:pt x="4781549" y="3209458"/>
                </a:lnTo>
                <a:close/>
                <a:moveTo>
                  <a:pt x="4629150" y="3151560"/>
                </a:moveTo>
                <a:lnTo>
                  <a:pt x="4743301" y="3151560"/>
                </a:lnTo>
                <a:lnTo>
                  <a:pt x="4743301" y="3595816"/>
                </a:lnTo>
                <a:lnTo>
                  <a:pt x="4629150" y="3595816"/>
                </a:lnTo>
                <a:close/>
                <a:moveTo>
                  <a:pt x="4333875" y="3151560"/>
                </a:moveTo>
                <a:lnTo>
                  <a:pt x="4444733" y="3151560"/>
                </a:lnTo>
                <a:lnTo>
                  <a:pt x="4444733" y="3256724"/>
                </a:lnTo>
                <a:cubicBezTo>
                  <a:pt x="4453880" y="3246091"/>
                  <a:pt x="4464078" y="3238162"/>
                  <a:pt x="4475329" y="3232937"/>
                </a:cubicBezTo>
                <a:cubicBezTo>
                  <a:pt x="4486579" y="3227712"/>
                  <a:pt x="4498790" y="3225099"/>
                  <a:pt x="4511962" y="3225099"/>
                </a:cubicBezTo>
                <a:cubicBezTo>
                  <a:pt x="4527145" y="3225099"/>
                  <a:pt x="4540317" y="3227477"/>
                  <a:pt x="4551475" y="3232234"/>
                </a:cubicBezTo>
                <a:cubicBezTo>
                  <a:pt x="4562634" y="3236990"/>
                  <a:pt x="4571141" y="3243667"/>
                  <a:pt x="4576995" y="3252265"/>
                </a:cubicBezTo>
                <a:cubicBezTo>
                  <a:pt x="4582849" y="3260863"/>
                  <a:pt x="4586370" y="3269278"/>
                  <a:pt x="4587559" y="3277510"/>
                </a:cubicBezTo>
                <a:cubicBezTo>
                  <a:pt x="4588748" y="3285742"/>
                  <a:pt x="4589343" y="3303304"/>
                  <a:pt x="4589343" y="3330195"/>
                </a:cubicBezTo>
                <a:lnTo>
                  <a:pt x="4589343" y="3494287"/>
                </a:lnTo>
                <a:cubicBezTo>
                  <a:pt x="4589343" y="3520996"/>
                  <a:pt x="4587559" y="3540890"/>
                  <a:pt x="4583992" y="3553970"/>
                </a:cubicBezTo>
                <a:cubicBezTo>
                  <a:pt x="4580425" y="3567050"/>
                  <a:pt x="4572056" y="3578392"/>
                  <a:pt x="4558884" y="3587996"/>
                </a:cubicBezTo>
                <a:cubicBezTo>
                  <a:pt x="4545713" y="3597600"/>
                  <a:pt x="4530072" y="3602402"/>
                  <a:pt x="4511962" y="3602402"/>
                </a:cubicBezTo>
                <a:cubicBezTo>
                  <a:pt x="4498973" y="3602402"/>
                  <a:pt x="4486854" y="3599561"/>
                  <a:pt x="4475603" y="3593878"/>
                </a:cubicBezTo>
                <a:cubicBezTo>
                  <a:pt x="4464353" y="3588196"/>
                  <a:pt x="4454063" y="3579672"/>
                  <a:pt x="4444733" y="3568307"/>
                </a:cubicBezTo>
                <a:lnTo>
                  <a:pt x="4437599" y="3595816"/>
                </a:lnTo>
                <a:lnTo>
                  <a:pt x="4333875" y="3595816"/>
                </a:lnTo>
                <a:close/>
                <a:moveTo>
                  <a:pt x="3756143" y="3151560"/>
                </a:moveTo>
                <a:lnTo>
                  <a:pt x="3872489" y="3151560"/>
                </a:lnTo>
                <a:cubicBezTo>
                  <a:pt x="3903954" y="3151560"/>
                  <a:pt x="3928147" y="3154029"/>
                  <a:pt x="3945068" y="3158968"/>
                </a:cubicBezTo>
                <a:cubicBezTo>
                  <a:pt x="3961990" y="3163908"/>
                  <a:pt x="3974704" y="3171042"/>
                  <a:pt x="3983210" y="3180372"/>
                </a:cubicBezTo>
                <a:cubicBezTo>
                  <a:pt x="3991717" y="3189701"/>
                  <a:pt x="3997479" y="3200998"/>
                  <a:pt x="4000498" y="3214260"/>
                </a:cubicBezTo>
                <a:cubicBezTo>
                  <a:pt x="4003516" y="3227523"/>
                  <a:pt x="4005025" y="3248058"/>
                  <a:pt x="4005025" y="3275864"/>
                </a:cubicBezTo>
                <a:lnTo>
                  <a:pt x="4005025" y="3314554"/>
                </a:lnTo>
                <a:cubicBezTo>
                  <a:pt x="4005025" y="3342909"/>
                  <a:pt x="4002098" y="3363581"/>
                  <a:pt x="3996244" y="3376569"/>
                </a:cubicBezTo>
                <a:cubicBezTo>
                  <a:pt x="3990391" y="3389558"/>
                  <a:pt x="3979643" y="3399527"/>
                  <a:pt x="3964002" y="3406479"/>
                </a:cubicBezTo>
                <a:cubicBezTo>
                  <a:pt x="3948361" y="3413430"/>
                  <a:pt x="3927919" y="3416906"/>
                  <a:pt x="3902674" y="3416906"/>
                </a:cubicBezTo>
                <a:lnTo>
                  <a:pt x="3871666" y="3416906"/>
                </a:lnTo>
                <a:lnTo>
                  <a:pt x="3871666" y="3595816"/>
                </a:lnTo>
                <a:lnTo>
                  <a:pt x="3756143" y="3595816"/>
                </a:lnTo>
                <a:close/>
                <a:moveTo>
                  <a:pt x="3101081" y="3151560"/>
                </a:moveTo>
                <a:lnTo>
                  <a:pt x="3141692" y="3151560"/>
                </a:lnTo>
                <a:lnTo>
                  <a:pt x="3141692" y="3207812"/>
                </a:lnTo>
                <a:cubicBezTo>
                  <a:pt x="3118826" y="3207812"/>
                  <a:pt x="3105334" y="3208864"/>
                  <a:pt x="3101218" y="3210968"/>
                </a:cubicBezTo>
                <a:cubicBezTo>
                  <a:pt x="3097102" y="3213071"/>
                  <a:pt x="3095044" y="3219062"/>
                  <a:pt x="3095044" y="3228941"/>
                </a:cubicBezTo>
                <a:lnTo>
                  <a:pt x="3095044" y="3240466"/>
                </a:lnTo>
                <a:lnTo>
                  <a:pt x="3141692" y="3240466"/>
                </a:lnTo>
                <a:lnTo>
                  <a:pt x="3141692" y="3298090"/>
                </a:lnTo>
                <a:lnTo>
                  <a:pt x="3115350" y="3298090"/>
                </a:lnTo>
                <a:lnTo>
                  <a:pt x="3115350" y="3595816"/>
                </a:lnTo>
                <a:lnTo>
                  <a:pt x="3004491" y="3595816"/>
                </a:lnTo>
                <a:lnTo>
                  <a:pt x="3004491" y="3298090"/>
                </a:lnTo>
                <a:lnTo>
                  <a:pt x="2981716" y="3298090"/>
                </a:lnTo>
                <a:lnTo>
                  <a:pt x="2981716" y="3240466"/>
                </a:lnTo>
                <a:lnTo>
                  <a:pt x="3004491" y="3240466"/>
                </a:lnTo>
                <a:cubicBezTo>
                  <a:pt x="3004491" y="3216501"/>
                  <a:pt x="3005315" y="3200495"/>
                  <a:pt x="3006961" y="3192446"/>
                </a:cubicBezTo>
                <a:cubicBezTo>
                  <a:pt x="3008607" y="3184396"/>
                  <a:pt x="3012678" y="3177216"/>
                  <a:pt x="3019172" y="3170905"/>
                </a:cubicBezTo>
                <a:cubicBezTo>
                  <a:pt x="3025666" y="3164594"/>
                  <a:pt x="3034767" y="3159792"/>
                  <a:pt x="3046475" y="3156499"/>
                </a:cubicBezTo>
                <a:cubicBezTo>
                  <a:pt x="3058183" y="3153206"/>
                  <a:pt x="3076385" y="3151560"/>
                  <a:pt x="3101081" y="3151560"/>
                </a:cubicBezTo>
                <a:close/>
                <a:moveTo>
                  <a:pt x="1924050" y="3151560"/>
                </a:moveTo>
                <a:lnTo>
                  <a:pt x="2038201" y="3151560"/>
                </a:lnTo>
                <a:lnTo>
                  <a:pt x="2038201" y="3209458"/>
                </a:lnTo>
                <a:lnTo>
                  <a:pt x="1924050" y="3209458"/>
                </a:lnTo>
                <a:close/>
                <a:moveTo>
                  <a:pt x="1038225" y="3151560"/>
                </a:moveTo>
                <a:lnTo>
                  <a:pt x="1152376" y="3151560"/>
                </a:lnTo>
                <a:lnTo>
                  <a:pt x="1152376" y="3209458"/>
                </a:lnTo>
                <a:lnTo>
                  <a:pt x="1038225" y="3209458"/>
                </a:lnTo>
                <a:close/>
                <a:moveTo>
                  <a:pt x="885825" y="3151560"/>
                </a:moveTo>
                <a:lnTo>
                  <a:pt x="999977" y="3151560"/>
                </a:lnTo>
                <a:lnTo>
                  <a:pt x="999977" y="3595816"/>
                </a:lnTo>
                <a:lnTo>
                  <a:pt x="885825" y="3595816"/>
                </a:lnTo>
                <a:close/>
                <a:moveTo>
                  <a:pt x="3293" y="3151560"/>
                </a:moveTo>
                <a:lnTo>
                  <a:pt x="118816" y="3151560"/>
                </a:lnTo>
                <a:lnTo>
                  <a:pt x="118816" y="3595816"/>
                </a:lnTo>
                <a:lnTo>
                  <a:pt x="3293" y="3595816"/>
                </a:lnTo>
                <a:close/>
                <a:moveTo>
                  <a:pt x="7486296" y="2908756"/>
                </a:moveTo>
                <a:lnTo>
                  <a:pt x="7486296" y="2995741"/>
                </a:lnTo>
                <a:lnTo>
                  <a:pt x="7504956" y="2995741"/>
                </a:lnTo>
                <a:cubicBezTo>
                  <a:pt x="7503493" y="3006169"/>
                  <a:pt x="7497273" y="3014492"/>
                  <a:pt x="7486296" y="3020712"/>
                </a:cubicBezTo>
                <a:lnTo>
                  <a:pt x="7486296" y="3052542"/>
                </a:lnTo>
                <a:cubicBezTo>
                  <a:pt x="7501663" y="3049433"/>
                  <a:pt x="7515429" y="3043213"/>
                  <a:pt x="7527594" y="3033883"/>
                </a:cubicBezTo>
                <a:cubicBezTo>
                  <a:pt x="7539759" y="3024553"/>
                  <a:pt x="7548311" y="3013211"/>
                  <a:pt x="7553251" y="2999857"/>
                </a:cubicBezTo>
                <a:cubicBezTo>
                  <a:pt x="7558190" y="2986503"/>
                  <a:pt x="7560659" y="2969399"/>
                  <a:pt x="7560659" y="2948544"/>
                </a:cubicBezTo>
                <a:lnTo>
                  <a:pt x="7560659" y="2908756"/>
                </a:lnTo>
                <a:close/>
                <a:moveTo>
                  <a:pt x="10429875" y="2905189"/>
                </a:moveTo>
                <a:lnTo>
                  <a:pt x="10429875" y="2995741"/>
                </a:lnTo>
                <a:lnTo>
                  <a:pt x="10513567" y="2995741"/>
                </a:lnTo>
                <a:lnTo>
                  <a:pt x="10513567" y="2905189"/>
                </a:lnTo>
                <a:close/>
                <a:moveTo>
                  <a:pt x="9144832" y="2822594"/>
                </a:moveTo>
                <a:lnTo>
                  <a:pt x="9144832" y="2897505"/>
                </a:lnTo>
                <a:cubicBezTo>
                  <a:pt x="9144832" y="2915799"/>
                  <a:pt x="9143780" y="2927095"/>
                  <a:pt x="9141676" y="2931394"/>
                </a:cubicBezTo>
                <a:cubicBezTo>
                  <a:pt x="9139573" y="2935693"/>
                  <a:pt x="9135046" y="2937843"/>
                  <a:pt x="9128093" y="2937843"/>
                </a:cubicBezTo>
                <a:cubicBezTo>
                  <a:pt x="9120777" y="2937843"/>
                  <a:pt x="9115882" y="2935098"/>
                  <a:pt x="9113413" y="2929610"/>
                </a:cubicBezTo>
                <a:cubicBezTo>
                  <a:pt x="9110943" y="2924122"/>
                  <a:pt x="9109708" y="2911957"/>
                  <a:pt x="9109708" y="2893115"/>
                </a:cubicBezTo>
                <a:cubicBezTo>
                  <a:pt x="9109708" y="2876651"/>
                  <a:pt x="9111126" y="2864028"/>
                  <a:pt x="9113961" y="2855247"/>
                </a:cubicBezTo>
                <a:cubicBezTo>
                  <a:pt x="9116798" y="2846467"/>
                  <a:pt x="9127088" y="2835582"/>
                  <a:pt x="9144832" y="2822594"/>
                </a:cubicBezTo>
                <a:close/>
                <a:moveTo>
                  <a:pt x="8116132" y="2822594"/>
                </a:moveTo>
                <a:lnTo>
                  <a:pt x="8116132" y="2897505"/>
                </a:lnTo>
                <a:cubicBezTo>
                  <a:pt x="8116132" y="2915799"/>
                  <a:pt x="8115081" y="2927095"/>
                  <a:pt x="8112977" y="2931394"/>
                </a:cubicBezTo>
                <a:cubicBezTo>
                  <a:pt x="8110873" y="2935693"/>
                  <a:pt x="8106345" y="2937843"/>
                  <a:pt x="8099393" y="2937843"/>
                </a:cubicBezTo>
                <a:cubicBezTo>
                  <a:pt x="8092076" y="2937843"/>
                  <a:pt x="8087183" y="2935098"/>
                  <a:pt x="8084713" y="2929610"/>
                </a:cubicBezTo>
                <a:cubicBezTo>
                  <a:pt x="8082243" y="2924122"/>
                  <a:pt x="8081009" y="2911957"/>
                  <a:pt x="8081009" y="2893115"/>
                </a:cubicBezTo>
                <a:cubicBezTo>
                  <a:pt x="8081009" y="2876651"/>
                  <a:pt x="8082427" y="2864028"/>
                  <a:pt x="8085262" y="2855247"/>
                </a:cubicBezTo>
                <a:cubicBezTo>
                  <a:pt x="8088097" y="2846467"/>
                  <a:pt x="8098387" y="2835582"/>
                  <a:pt x="8116132" y="2822594"/>
                </a:cubicBezTo>
                <a:close/>
                <a:moveTo>
                  <a:pt x="6915982" y="2822594"/>
                </a:moveTo>
                <a:lnTo>
                  <a:pt x="6915982" y="2897505"/>
                </a:lnTo>
                <a:cubicBezTo>
                  <a:pt x="6915982" y="2915799"/>
                  <a:pt x="6914930" y="2927095"/>
                  <a:pt x="6912827" y="2931394"/>
                </a:cubicBezTo>
                <a:cubicBezTo>
                  <a:pt x="6910723" y="2935693"/>
                  <a:pt x="6906196" y="2937843"/>
                  <a:pt x="6899244" y="2937843"/>
                </a:cubicBezTo>
                <a:cubicBezTo>
                  <a:pt x="6891927" y="2937843"/>
                  <a:pt x="6887033" y="2935098"/>
                  <a:pt x="6884563" y="2929610"/>
                </a:cubicBezTo>
                <a:cubicBezTo>
                  <a:pt x="6882094" y="2924122"/>
                  <a:pt x="6880859" y="2911957"/>
                  <a:pt x="6880859" y="2893115"/>
                </a:cubicBezTo>
                <a:cubicBezTo>
                  <a:pt x="6880859" y="2876651"/>
                  <a:pt x="6882276" y="2864028"/>
                  <a:pt x="6885112" y="2855247"/>
                </a:cubicBezTo>
                <a:cubicBezTo>
                  <a:pt x="6887948" y="2846467"/>
                  <a:pt x="6898238" y="2835582"/>
                  <a:pt x="6915982" y="2822594"/>
                </a:cubicBezTo>
                <a:close/>
                <a:moveTo>
                  <a:pt x="5506282" y="2822594"/>
                </a:moveTo>
                <a:cubicBezTo>
                  <a:pt x="5488538" y="2835582"/>
                  <a:pt x="5478248" y="2846467"/>
                  <a:pt x="5475412" y="2855247"/>
                </a:cubicBezTo>
                <a:cubicBezTo>
                  <a:pt x="5472577" y="2864028"/>
                  <a:pt x="5471159" y="2876651"/>
                  <a:pt x="5471159" y="2893115"/>
                </a:cubicBezTo>
                <a:cubicBezTo>
                  <a:pt x="5471159" y="2911957"/>
                  <a:pt x="5472394" y="2924122"/>
                  <a:pt x="5474863" y="2929610"/>
                </a:cubicBezTo>
                <a:cubicBezTo>
                  <a:pt x="5477333" y="2935098"/>
                  <a:pt x="5482226" y="2937843"/>
                  <a:pt x="5489544" y="2937843"/>
                </a:cubicBezTo>
                <a:cubicBezTo>
                  <a:pt x="5496495" y="2937843"/>
                  <a:pt x="5501023" y="2935693"/>
                  <a:pt x="5503127" y="2931394"/>
                </a:cubicBezTo>
                <a:cubicBezTo>
                  <a:pt x="5505231" y="2927095"/>
                  <a:pt x="5506282" y="2915799"/>
                  <a:pt x="5506282" y="2897505"/>
                </a:cubicBezTo>
                <a:close/>
                <a:moveTo>
                  <a:pt x="2791658" y="2822594"/>
                </a:moveTo>
                <a:cubicBezTo>
                  <a:pt x="2773914" y="2835582"/>
                  <a:pt x="2763623" y="2846467"/>
                  <a:pt x="2760788" y="2855247"/>
                </a:cubicBezTo>
                <a:cubicBezTo>
                  <a:pt x="2757952" y="2864028"/>
                  <a:pt x="2756535" y="2876651"/>
                  <a:pt x="2756535" y="2893115"/>
                </a:cubicBezTo>
                <a:cubicBezTo>
                  <a:pt x="2756535" y="2911957"/>
                  <a:pt x="2757769" y="2924122"/>
                  <a:pt x="2760239" y="2929610"/>
                </a:cubicBezTo>
                <a:cubicBezTo>
                  <a:pt x="2762708" y="2935098"/>
                  <a:pt x="2767602" y="2937843"/>
                  <a:pt x="2774920" y="2937843"/>
                </a:cubicBezTo>
                <a:cubicBezTo>
                  <a:pt x="2781871" y="2937843"/>
                  <a:pt x="2786399" y="2935693"/>
                  <a:pt x="2788503" y="2931394"/>
                </a:cubicBezTo>
                <a:cubicBezTo>
                  <a:pt x="2790606" y="2927095"/>
                  <a:pt x="2791658" y="2915799"/>
                  <a:pt x="2791658" y="2897505"/>
                </a:cubicBezTo>
                <a:close/>
                <a:moveTo>
                  <a:pt x="734258" y="2822594"/>
                </a:moveTo>
                <a:cubicBezTo>
                  <a:pt x="716513" y="2835582"/>
                  <a:pt x="706223" y="2846467"/>
                  <a:pt x="703388" y="2855247"/>
                </a:cubicBezTo>
                <a:cubicBezTo>
                  <a:pt x="700552" y="2864028"/>
                  <a:pt x="699134" y="2876651"/>
                  <a:pt x="699134" y="2893115"/>
                </a:cubicBezTo>
                <a:cubicBezTo>
                  <a:pt x="699134" y="2911957"/>
                  <a:pt x="700369" y="2924122"/>
                  <a:pt x="702839" y="2929610"/>
                </a:cubicBezTo>
                <a:cubicBezTo>
                  <a:pt x="705309" y="2935098"/>
                  <a:pt x="710202" y="2937843"/>
                  <a:pt x="717519" y="2937843"/>
                </a:cubicBezTo>
                <a:cubicBezTo>
                  <a:pt x="724471" y="2937843"/>
                  <a:pt x="728999" y="2935693"/>
                  <a:pt x="731102" y="2931394"/>
                </a:cubicBezTo>
                <a:cubicBezTo>
                  <a:pt x="733206" y="2927095"/>
                  <a:pt x="734258" y="2915799"/>
                  <a:pt x="734258" y="2897505"/>
                </a:cubicBezTo>
                <a:close/>
                <a:moveTo>
                  <a:pt x="7786441" y="2795428"/>
                </a:moveTo>
                <a:cubicBezTo>
                  <a:pt x="7803636" y="2795977"/>
                  <a:pt x="7814247" y="2798263"/>
                  <a:pt x="7818272" y="2802288"/>
                </a:cubicBezTo>
                <a:cubicBezTo>
                  <a:pt x="7822296" y="2806313"/>
                  <a:pt x="7824308" y="2817837"/>
                  <a:pt x="7824308" y="2836862"/>
                </a:cubicBezTo>
                <a:lnTo>
                  <a:pt x="7824308" y="2878297"/>
                </a:lnTo>
                <a:cubicBezTo>
                  <a:pt x="7824308" y="2896225"/>
                  <a:pt x="7822068" y="2907475"/>
                  <a:pt x="7817586" y="2912049"/>
                </a:cubicBezTo>
                <a:cubicBezTo>
                  <a:pt x="7813103" y="2916622"/>
                  <a:pt x="7802723" y="2919183"/>
                  <a:pt x="7786441" y="2919732"/>
                </a:cubicBezTo>
                <a:close/>
                <a:moveTo>
                  <a:pt x="10429875" y="2706522"/>
                </a:moveTo>
                <a:lnTo>
                  <a:pt x="10429875" y="2796800"/>
                </a:lnTo>
                <a:lnTo>
                  <a:pt x="10513567" y="2796800"/>
                </a:lnTo>
                <a:lnTo>
                  <a:pt x="10513567" y="2706522"/>
                </a:lnTo>
                <a:close/>
                <a:moveTo>
                  <a:pt x="9716253" y="2689509"/>
                </a:moveTo>
                <a:cubicBezTo>
                  <a:pt x="9722474" y="2689509"/>
                  <a:pt x="9726590" y="2692253"/>
                  <a:pt x="9728601" y="2697741"/>
                </a:cubicBezTo>
                <a:cubicBezTo>
                  <a:pt x="9730614" y="2703229"/>
                  <a:pt x="9731620" y="2715394"/>
                  <a:pt x="9731620" y="2734236"/>
                </a:cubicBezTo>
                <a:lnTo>
                  <a:pt x="9731620" y="2760853"/>
                </a:lnTo>
                <a:lnTo>
                  <a:pt x="9699240" y="2760853"/>
                </a:lnTo>
                <a:lnTo>
                  <a:pt x="9699240" y="2734236"/>
                </a:lnTo>
                <a:cubicBezTo>
                  <a:pt x="9699240" y="2713748"/>
                  <a:pt x="9700155" y="2701171"/>
                  <a:pt x="9701984" y="2696506"/>
                </a:cubicBezTo>
                <a:cubicBezTo>
                  <a:pt x="9703814" y="2691841"/>
                  <a:pt x="9708570" y="2689509"/>
                  <a:pt x="9716253" y="2689509"/>
                </a:cubicBezTo>
                <a:close/>
                <a:moveTo>
                  <a:pt x="9420704" y="2689509"/>
                </a:moveTo>
                <a:cubicBezTo>
                  <a:pt x="9427472" y="2689509"/>
                  <a:pt x="9432000" y="2691795"/>
                  <a:pt x="9434287" y="2696369"/>
                </a:cubicBezTo>
                <a:cubicBezTo>
                  <a:pt x="9436573" y="2700942"/>
                  <a:pt x="9437717" y="2709906"/>
                  <a:pt x="9437717" y="2723260"/>
                </a:cubicBezTo>
                <a:lnTo>
                  <a:pt x="9437717" y="2891743"/>
                </a:lnTo>
                <a:cubicBezTo>
                  <a:pt x="9437717" y="2912049"/>
                  <a:pt x="9436527" y="2924808"/>
                  <a:pt x="9434150" y="2930022"/>
                </a:cubicBezTo>
                <a:cubicBezTo>
                  <a:pt x="9431771" y="2935236"/>
                  <a:pt x="9427016" y="2937843"/>
                  <a:pt x="9419881" y="2937843"/>
                </a:cubicBezTo>
                <a:cubicBezTo>
                  <a:pt x="9413661" y="2937843"/>
                  <a:pt x="9409454" y="2935510"/>
                  <a:pt x="9407259" y="2930845"/>
                </a:cubicBezTo>
                <a:cubicBezTo>
                  <a:pt x="9405063" y="2926180"/>
                  <a:pt x="9403966" y="2916439"/>
                  <a:pt x="9403966" y="2901621"/>
                </a:cubicBezTo>
                <a:lnTo>
                  <a:pt x="9403966" y="2723260"/>
                </a:lnTo>
                <a:cubicBezTo>
                  <a:pt x="9403966" y="2708991"/>
                  <a:pt x="9405108" y="2699799"/>
                  <a:pt x="9407396" y="2695683"/>
                </a:cubicBezTo>
                <a:cubicBezTo>
                  <a:pt x="9409682" y="2691567"/>
                  <a:pt x="9414119" y="2689509"/>
                  <a:pt x="9420704" y="2689509"/>
                </a:cubicBezTo>
                <a:close/>
                <a:moveTo>
                  <a:pt x="8688102" y="2689509"/>
                </a:moveTo>
                <a:cubicBezTo>
                  <a:pt x="8694688" y="2689509"/>
                  <a:pt x="8698941" y="2691795"/>
                  <a:pt x="8700862" y="2696369"/>
                </a:cubicBezTo>
                <a:cubicBezTo>
                  <a:pt x="8702782" y="2700942"/>
                  <a:pt x="8703743" y="2711552"/>
                  <a:pt x="8703743" y="2728199"/>
                </a:cubicBezTo>
                <a:lnTo>
                  <a:pt x="8703743" y="2840979"/>
                </a:lnTo>
                <a:cubicBezTo>
                  <a:pt x="8703743" y="2861650"/>
                  <a:pt x="8702645" y="2874913"/>
                  <a:pt x="8700450" y="2880767"/>
                </a:cubicBezTo>
                <a:cubicBezTo>
                  <a:pt x="8698255" y="2886621"/>
                  <a:pt x="8693499" y="2889548"/>
                  <a:pt x="8686181" y="2889548"/>
                </a:cubicBezTo>
                <a:cubicBezTo>
                  <a:pt x="8679779" y="2889548"/>
                  <a:pt x="8675571" y="2887124"/>
                  <a:pt x="8673559" y="2882276"/>
                </a:cubicBezTo>
                <a:cubicBezTo>
                  <a:pt x="8671547" y="2877428"/>
                  <a:pt x="8670540" y="2866864"/>
                  <a:pt x="8670540" y="2850583"/>
                </a:cubicBezTo>
                <a:lnTo>
                  <a:pt x="8670540" y="2728199"/>
                </a:lnTo>
                <a:cubicBezTo>
                  <a:pt x="8670540" y="2712833"/>
                  <a:pt x="8671866" y="2702543"/>
                  <a:pt x="8674519" y="2697329"/>
                </a:cubicBezTo>
                <a:cubicBezTo>
                  <a:pt x="8677172" y="2692116"/>
                  <a:pt x="8681699" y="2689509"/>
                  <a:pt x="8688102" y="2689509"/>
                </a:cubicBezTo>
                <a:close/>
                <a:moveTo>
                  <a:pt x="6411627" y="2689509"/>
                </a:moveTo>
                <a:cubicBezTo>
                  <a:pt x="6418213" y="2689509"/>
                  <a:pt x="6422466" y="2691795"/>
                  <a:pt x="6424387" y="2696369"/>
                </a:cubicBezTo>
                <a:cubicBezTo>
                  <a:pt x="6426308" y="2700942"/>
                  <a:pt x="6427268" y="2711552"/>
                  <a:pt x="6427268" y="2728199"/>
                </a:cubicBezTo>
                <a:lnTo>
                  <a:pt x="6427268" y="2840979"/>
                </a:lnTo>
                <a:cubicBezTo>
                  <a:pt x="6427268" y="2861650"/>
                  <a:pt x="6426170" y="2874913"/>
                  <a:pt x="6423975" y="2880767"/>
                </a:cubicBezTo>
                <a:cubicBezTo>
                  <a:pt x="6421780" y="2886621"/>
                  <a:pt x="6417024" y="2889548"/>
                  <a:pt x="6409706" y="2889548"/>
                </a:cubicBezTo>
                <a:cubicBezTo>
                  <a:pt x="6403304" y="2889548"/>
                  <a:pt x="6399096" y="2887124"/>
                  <a:pt x="6397084" y="2882276"/>
                </a:cubicBezTo>
                <a:cubicBezTo>
                  <a:pt x="6395072" y="2877428"/>
                  <a:pt x="6394065" y="2866864"/>
                  <a:pt x="6394065" y="2850583"/>
                </a:cubicBezTo>
                <a:lnTo>
                  <a:pt x="6394065" y="2728199"/>
                </a:lnTo>
                <a:cubicBezTo>
                  <a:pt x="6394065" y="2712833"/>
                  <a:pt x="6395392" y="2702543"/>
                  <a:pt x="6398044" y="2697329"/>
                </a:cubicBezTo>
                <a:cubicBezTo>
                  <a:pt x="6400697" y="2692116"/>
                  <a:pt x="6405225" y="2689509"/>
                  <a:pt x="6411627" y="2689509"/>
                </a:cubicBezTo>
                <a:close/>
                <a:moveTo>
                  <a:pt x="6124780" y="2689509"/>
                </a:moveTo>
                <a:cubicBezTo>
                  <a:pt x="6118194" y="2689509"/>
                  <a:pt x="6113804" y="2691933"/>
                  <a:pt x="6111608" y="2696780"/>
                </a:cubicBezTo>
                <a:cubicBezTo>
                  <a:pt x="6109413" y="2701628"/>
                  <a:pt x="6108315" y="2713382"/>
                  <a:pt x="6108315" y="2732041"/>
                </a:cubicBezTo>
                <a:lnTo>
                  <a:pt x="6108315" y="2896408"/>
                </a:lnTo>
                <a:cubicBezTo>
                  <a:pt x="6108315" y="2913604"/>
                  <a:pt x="6109413" y="2924808"/>
                  <a:pt x="6111608" y="2930022"/>
                </a:cubicBezTo>
                <a:cubicBezTo>
                  <a:pt x="6113804" y="2935236"/>
                  <a:pt x="6118102" y="2937843"/>
                  <a:pt x="6124505" y="2937843"/>
                </a:cubicBezTo>
                <a:cubicBezTo>
                  <a:pt x="6131091" y="2937843"/>
                  <a:pt x="6135436" y="2935464"/>
                  <a:pt x="6137539" y="2930708"/>
                </a:cubicBezTo>
                <a:cubicBezTo>
                  <a:pt x="6139643" y="2925952"/>
                  <a:pt x="6140695" y="2915707"/>
                  <a:pt x="6140695" y="2899975"/>
                </a:cubicBezTo>
                <a:lnTo>
                  <a:pt x="6140695" y="2732041"/>
                </a:lnTo>
                <a:cubicBezTo>
                  <a:pt x="6140695" y="2713382"/>
                  <a:pt x="6139689" y="2701628"/>
                  <a:pt x="6137676" y="2696780"/>
                </a:cubicBezTo>
                <a:cubicBezTo>
                  <a:pt x="6135664" y="2691933"/>
                  <a:pt x="6131365" y="2689509"/>
                  <a:pt x="6124780" y="2689509"/>
                </a:cubicBezTo>
                <a:close/>
                <a:moveTo>
                  <a:pt x="3070274" y="2689509"/>
                </a:moveTo>
                <a:cubicBezTo>
                  <a:pt x="3063505" y="2689509"/>
                  <a:pt x="3059115" y="2692024"/>
                  <a:pt x="3057102" y="2697055"/>
                </a:cubicBezTo>
                <a:cubicBezTo>
                  <a:pt x="3055090" y="2702086"/>
                  <a:pt x="3054084" y="2714754"/>
                  <a:pt x="3054084" y="2735059"/>
                </a:cubicBezTo>
                <a:lnTo>
                  <a:pt x="3054084" y="2892017"/>
                </a:lnTo>
                <a:cubicBezTo>
                  <a:pt x="3054084" y="2911591"/>
                  <a:pt x="3055227" y="2924122"/>
                  <a:pt x="3057514" y="2929610"/>
                </a:cubicBezTo>
                <a:cubicBezTo>
                  <a:pt x="3059801" y="2935098"/>
                  <a:pt x="3064329" y="2937843"/>
                  <a:pt x="3071097" y="2937843"/>
                </a:cubicBezTo>
                <a:cubicBezTo>
                  <a:pt x="3078049" y="2937843"/>
                  <a:pt x="3082576" y="2935007"/>
                  <a:pt x="3084680" y="2929336"/>
                </a:cubicBezTo>
                <a:cubicBezTo>
                  <a:pt x="3086784" y="2923665"/>
                  <a:pt x="3087836" y="2910036"/>
                  <a:pt x="3087836" y="2888450"/>
                </a:cubicBezTo>
                <a:lnTo>
                  <a:pt x="3087836" y="2735059"/>
                </a:lnTo>
                <a:cubicBezTo>
                  <a:pt x="3087836" y="2716217"/>
                  <a:pt x="3086646" y="2703915"/>
                  <a:pt x="3084268" y="2698152"/>
                </a:cubicBezTo>
                <a:cubicBezTo>
                  <a:pt x="3081890" y="2692390"/>
                  <a:pt x="3077225" y="2689509"/>
                  <a:pt x="3070274" y="2689509"/>
                </a:cubicBezTo>
                <a:close/>
                <a:moveTo>
                  <a:pt x="2296279" y="2689509"/>
                </a:moveTo>
                <a:cubicBezTo>
                  <a:pt x="2288595" y="2689509"/>
                  <a:pt x="2283840" y="2691841"/>
                  <a:pt x="2282010" y="2696506"/>
                </a:cubicBezTo>
                <a:cubicBezTo>
                  <a:pt x="2280181" y="2701171"/>
                  <a:pt x="2279266" y="2713748"/>
                  <a:pt x="2279266" y="2734236"/>
                </a:cubicBezTo>
                <a:lnTo>
                  <a:pt x="2279266" y="2760853"/>
                </a:lnTo>
                <a:lnTo>
                  <a:pt x="2311645" y="2760853"/>
                </a:lnTo>
                <a:lnTo>
                  <a:pt x="2311645" y="2734236"/>
                </a:lnTo>
                <a:cubicBezTo>
                  <a:pt x="2311645" y="2715394"/>
                  <a:pt x="2310640" y="2703229"/>
                  <a:pt x="2308627" y="2697741"/>
                </a:cubicBezTo>
                <a:cubicBezTo>
                  <a:pt x="2306615" y="2692253"/>
                  <a:pt x="2302499" y="2689509"/>
                  <a:pt x="2296279" y="2689509"/>
                </a:cubicBezTo>
                <a:close/>
                <a:moveTo>
                  <a:pt x="438904" y="2689509"/>
                </a:moveTo>
                <a:cubicBezTo>
                  <a:pt x="431221" y="2689509"/>
                  <a:pt x="426464" y="2691841"/>
                  <a:pt x="424635" y="2696506"/>
                </a:cubicBezTo>
                <a:cubicBezTo>
                  <a:pt x="422806" y="2701171"/>
                  <a:pt x="421891" y="2713748"/>
                  <a:pt x="421891" y="2734236"/>
                </a:cubicBezTo>
                <a:lnTo>
                  <a:pt x="421891" y="2760853"/>
                </a:lnTo>
                <a:lnTo>
                  <a:pt x="454270" y="2760853"/>
                </a:lnTo>
                <a:lnTo>
                  <a:pt x="454270" y="2734236"/>
                </a:lnTo>
                <a:cubicBezTo>
                  <a:pt x="454270" y="2715394"/>
                  <a:pt x="453264" y="2703229"/>
                  <a:pt x="451252" y="2697741"/>
                </a:cubicBezTo>
                <a:cubicBezTo>
                  <a:pt x="449240" y="2692253"/>
                  <a:pt x="445124" y="2689509"/>
                  <a:pt x="438904" y="2689509"/>
                </a:cubicBezTo>
                <a:close/>
                <a:moveTo>
                  <a:pt x="4219575" y="2631610"/>
                </a:moveTo>
                <a:lnTo>
                  <a:pt x="4333726" y="2631610"/>
                </a:lnTo>
                <a:lnTo>
                  <a:pt x="4333726" y="2995741"/>
                </a:lnTo>
                <a:lnTo>
                  <a:pt x="4219575" y="2995741"/>
                </a:lnTo>
                <a:close/>
                <a:moveTo>
                  <a:pt x="3853625" y="2631610"/>
                </a:moveTo>
                <a:lnTo>
                  <a:pt x="3954262" y="2631610"/>
                </a:lnTo>
                <a:lnTo>
                  <a:pt x="3990689" y="2877474"/>
                </a:lnTo>
                <a:lnTo>
                  <a:pt x="4008457" y="2631610"/>
                </a:lnTo>
                <a:lnTo>
                  <a:pt x="4108750" y="2631610"/>
                </a:lnTo>
                <a:lnTo>
                  <a:pt x="4077074" y="2895044"/>
                </a:lnTo>
                <a:cubicBezTo>
                  <a:pt x="4072064" y="2936748"/>
                  <a:pt x="4067866" y="2965191"/>
                  <a:pt x="4064482" y="2980375"/>
                </a:cubicBezTo>
                <a:cubicBezTo>
                  <a:pt x="4061097" y="2995558"/>
                  <a:pt x="4055473" y="3008089"/>
                  <a:pt x="4047608" y="3017968"/>
                </a:cubicBezTo>
                <a:cubicBezTo>
                  <a:pt x="4039743" y="3027846"/>
                  <a:pt x="4028814" y="3035118"/>
                  <a:pt x="4014821" y="3039783"/>
                </a:cubicBezTo>
                <a:cubicBezTo>
                  <a:pt x="4000828" y="3044447"/>
                  <a:pt x="3978467" y="3046780"/>
                  <a:pt x="3947736" y="3046780"/>
                </a:cubicBezTo>
                <a:lnTo>
                  <a:pt x="3880517" y="3046780"/>
                </a:lnTo>
                <a:lnTo>
                  <a:pt x="3880517" y="2988607"/>
                </a:lnTo>
                <a:cubicBezTo>
                  <a:pt x="3897741" y="2988607"/>
                  <a:pt x="3908827" y="2987738"/>
                  <a:pt x="3913775" y="2986000"/>
                </a:cubicBezTo>
                <a:cubicBezTo>
                  <a:pt x="3918723" y="2984262"/>
                  <a:pt x="3921197" y="2980375"/>
                  <a:pt x="3921197" y="2974338"/>
                </a:cubicBezTo>
                <a:cubicBezTo>
                  <a:pt x="3921197" y="2971411"/>
                  <a:pt x="3918907" y="2958697"/>
                  <a:pt x="3914328" y="2936196"/>
                </a:cubicBezTo>
                <a:close/>
                <a:moveTo>
                  <a:pt x="3543301" y="2631610"/>
                </a:moveTo>
                <a:lnTo>
                  <a:pt x="3657452" y="2631610"/>
                </a:lnTo>
                <a:lnTo>
                  <a:pt x="3657452" y="2995741"/>
                </a:lnTo>
                <a:lnTo>
                  <a:pt x="3543301" y="2995741"/>
                </a:lnTo>
                <a:close/>
                <a:moveTo>
                  <a:pt x="3238501" y="2631610"/>
                </a:moveTo>
                <a:lnTo>
                  <a:pt x="3352652" y="2631610"/>
                </a:lnTo>
                <a:lnTo>
                  <a:pt x="3352652" y="2995741"/>
                </a:lnTo>
                <a:lnTo>
                  <a:pt x="3238501" y="2995741"/>
                </a:lnTo>
                <a:close/>
                <a:moveTo>
                  <a:pt x="1427104" y="2631610"/>
                </a:moveTo>
                <a:lnTo>
                  <a:pt x="1537963" y="2631610"/>
                </a:lnTo>
                <a:lnTo>
                  <a:pt x="1537963" y="2879395"/>
                </a:lnTo>
                <a:cubicBezTo>
                  <a:pt x="1537963" y="2907750"/>
                  <a:pt x="1538831" y="2924580"/>
                  <a:pt x="1540569" y="2929885"/>
                </a:cubicBezTo>
                <a:cubicBezTo>
                  <a:pt x="1542307" y="2935190"/>
                  <a:pt x="1547018" y="2937843"/>
                  <a:pt x="1554701" y="2937843"/>
                </a:cubicBezTo>
                <a:cubicBezTo>
                  <a:pt x="1562933" y="2937843"/>
                  <a:pt x="1567827" y="2935098"/>
                  <a:pt x="1569382" y="2929610"/>
                </a:cubicBezTo>
                <a:cubicBezTo>
                  <a:pt x="1570937" y="2924122"/>
                  <a:pt x="1571714" y="2906469"/>
                  <a:pt x="1571714" y="2876651"/>
                </a:cubicBezTo>
                <a:lnTo>
                  <a:pt x="1571714" y="2631610"/>
                </a:lnTo>
                <a:lnTo>
                  <a:pt x="1682572" y="2631610"/>
                </a:lnTo>
                <a:lnTo>
                  <a:pt x="1682572" y="2995741"/>
                </a:lnTo>
                <a:lnTo>
                  <a:pt x="1569793" y="2995741"/>
                </a:lnTo>
                <a:lnTo>
                  <a:pt x="1571714" y="2965488"/>
                </a:lnTo>
                <a:cubicBezTo>
                  <a:pt x="1564031" y="2977768"/>
                  <a:pt x="1554564" y="2986978"/>
                  <a:pt x="1543313" y="2993117"/>
                </a:cubicBezTo>
                <a:cubicBezTo>
                  <a:pt x="1532063" y="2999257"/>
                  <a:pt x="1519120" y="3002327"/>
                  <a:pt x="1504485" y="3002327"/>
                </a:cubicBezTo>
                <a:cubicBezTo>
                  <a:pt x="1487838" y="3002327"/>
                  <a:pt x="1474027" y="2999400"/>
                  <a:pt x="1463051" y="2993546"/>
                </a:cubicBezTo>
                <a:cubicBezTo>
                  <a:pt x="1452075" y="2987692"/>
                  <a:pt x="1443980" y="2979917"/>
                  <a:pt x="1438766" y="2970222"/>
                </a:cubicBezTo>
                <a:cubicBezTo>
                  <a:pt x="1433553" y="2960526"/>
                  <a:pt x="1430306" y="2950419"/>
                  <a:pt x="1429025" y="2939900"/>
                </a:cubicBezTo>
                <a:cubicBezTo>
                  <a:pt x="1427744" y="2929382"/>
                  <a:pt x="1427104" y="2908481"/>
                  <a:pt x="1427104" y="2877200"/>
                </a:cubicBezTo>
                <a:close/>
                <a:moveTo>
                  <a:pt x="7786441" y="2627494"/>
                </a:moveTo>
                <a:cubicBezTo>
                  <a:pt x="7798332" y="2627677"/>
                  <a:pt x="7806335" y="2628500"/>
                  <a:pt x="7810451" y="2629963"/>
                </a:cubicBezTo>
                <a:cubicBezTo>
                  <a:pt x="7814567" y="2631427"/>
                  <a:pt x="7817905" y="2634949"/>
                  <a:pt x="7820467" y="2640528"/>
                </a:cubicBezTo>
                <a:cubicBezTo>
                  <a:pt x="7823028" y="2646108"/>
                  <a:pt x="7824308" y="2655849"/>
                  <a:pt x="7824308" y="2669752"/>
                </a:cubicBezTo>
                <a:cubicBezTo>
                  <a:pt x="7824308" y="2696094"/>
                  <a:pt x="7822754" y="2712055"/>
                  <a:pt x="7819644" y="2717635"/>
                </a:cubicBezTo>
                <a:cubicBezTo>
                  <a:pt x="7816533" y="2723214"/>
                  <a:pt x="7809308" y="2726004"/>
                  <a:pt x="7797966" y="2726004"/>
                </a:cubicBezTo>
                <a:cubicBezTo>
                  <a:pt x="7795222" y="2726004"/>
                  <a:pt x="7791380" y="2726096"/>
                  <a:pt x="7786441" y="2726279"/>
                </a:cubicBezTo>
                <a:close/>
                <a:moveTo>
                  <a:pt x="9983893" y="2625024"/>
                </a:moveTo>
                <a:cubicBezTo>
                  <a:pt x="9959562" y="2625024"/>
                  <a:pt x="9938205" y="2628774"/>
                  <a:pt x="9919820" y="2636275"/>
                </a:cubicBezTo>
                <a:cubicBezTo>
                  <a:pt x="9901435" y="2643775"/>
                  <a:pt x="9888401" y="2654431"/>
                  <a:pt x="9880718" y="2668243"/>
                </a:cubicBezTo>
                <a:cubicBezTo>
                  <a:pt x="9873034" y="2682054"/>
                  <a:pt x="9869193" y="2703503"/>
                  <a:pt x="9869193" y="2732590"/>
                </a:cubicBezTo>
                <a:cubicBezTo>
                  <a:pt x="9869193" y="2753079"/>
                  <a:pt x="9872760" y="2770777"/>
                  <a:pt x="9879894" y="2785687"/>
                </a:cubicBezTo>
                <a:cubicBezTo>
                  <a:pt x="9887029" y="2800596"/>
                  <a:pt x="9906876" y="2817197"/>
                  <a:pt x="9939440" y="2835491"/>
                </a:cubicBezTo>
                <a:cubicBezTo>
                  <a:pt x="9978221" y="2857077"/>
                  <a:pt x="9999717" y="2870065"/>
                  <a:pt x="10003924" y="2874456"/>
                </a:cubicBezTo>
                <a:cubicBezTo>
                  <a:pt x="10007949" y="2878846"/>
                  <a:pt x="10009961" y="2889731"/>
                  <a:pt x="10009961" y="2907109"/>
                </a:cubicBezTo>
                <a:cubicBezTo>
                  <a:pt x="10009961" y="2919732"/>
                  <a:pt x="10008405" y="2928010"/>
                  <a:pt x="10005296" y="2931943"/>
                </a:cubicBezTo>
                <a:cubicBezTo>
                  <a:pt x="10002187" y="2935876"/>
                  <a:pt x="9996699" y="2937843"/>
                  <a:pt x="9988832" y="2937843"/>
                </a:cubicBezTo>
                <a:cubicBezTo>
                  <a:pt x="9981514" y="2937843"/>
                  <a:pt x="9976621" y="2934915"/>
                  <a:pt x="9974151" y="2929062"/>
                </a:cubicBezTo>
                <a:cubicBezTo>
                  <a:pt x="9971682" y="2923208"/>
                  <a:pt x="9970447" y="2910494"/>
                  <a:pt x="9970447" y="2890920"/>
                </a:cubicBezTo>
                <a:lnTo>
                  <a:pt x="9970447" y="2867870"/>
                </a:lnTo>
                <a:lnTo>
                  <a:pt x="9872211" y="2867870"/>
                </a:lnTo>
                <a:lnTo>
                  <a:pt x="9872211" y="2885432"/>
                </a:lnTo>
                <a:cubicBezTo>
                  <a:pt x="9872211" y="2915799"/>
                  <a:pt x="9875962" y="2938483"/>
                  <a:pt x="9883462" y="2953483"/>
                </a:cubicBezTo>
                <a:cubicBezTo>
                  <a:pt x="9890961" y="2968484"/>
                  <a:pt x="9904728" y="2980375"/>
                  <a:pt x="9924759" y="2989156"/>
                </a:cubicBezTo>
                <a:cubicBezTo>
                  <a:pt x="9944790" y="2997937"/>
                  <a:pt x="9968891" y="3002327"/>
                  <a:pt x="9997064" y="3002327"/>
                </a:cubicBezTo>
                <a:cubicBezTo>
                  <a:pt x="10022493" y="3002327"/>
                  <a:pt x="10044215" y="2998257"/>
                  <a:pt x="10062234" y="2990116"/>
                </a:cubicBezTo>
                <a:cubicBezTo>
                  <a:pt x="10080254" y="2981975"/>
                  <a:pt x="10093105" y="2970359"/>
                  <a:pt x="10100788" y="2955267"/>
                </a:cubicBezTo>
                <a:cubicBezTo>
                  <a:pt x="10108471" y="2940175"/>
                  <a:pt x="10112313" y="2917811"/>
                  <a:pt x="10112313" y="2888176"/>
                </a:cubicBezTo>
                <a:cubicBezTo>
                  <a:pt x="10112313" y="2861650"/>
                  <a:pt x="10107283" y="2841436"/>
                  <a:pt x="10097221" y="2827533"/>
                </a:cubicBezTo>
                <a:cubicBezTo>
                  <a:pt x="10087158" y="2813630"/>
                  <a:pt x="10066029" y="2798812"/>
                  <a:pt x="10033834" y="2783080"/>
                </a:cubicBezTo>
                <a:cubicBezTo>
                  <a:pt x="10009686" y="2771189"/>
                  <a:pt x="9993725" y="2762134"/>
                  <a:pt x="9985951" y="2755914"/>
                </a:cubicBezTo>
                <a:cubicBezTo>
                  <a:pt x="9978177" y="2749694"/>
                  <a:pt x="9973512" y="2743977"/>
                  <a:pt x="9971956" y="2738764"/>
                </a:cubicBezTo>
                <a:cubicBezTo>
                  <a:pt x="9970400" y="2733550"/>
                  <a:pt x="9969624" y="2725364"/>
                  <a:pt x="9969624" y="2714205"/>
                </a:cubicBezTo>
                <a:cubicBezTo>
                  <a:pt x="9969624" y="2705973"/>
                  <a:pt x="9971179" y="2699799"/>
                  <a:pt x="9974289" y="2695683"/>
                </a:cubicBezTo>
                <a:cubicBezTo>
                  <a:pt x="9977398" y="2691567"/>
                  <a:pt x="9982063" y="2689509"/>
                  <a:pt x="9988283" y="2689509"/>
                </a:cubicBezTo>
                <a:cubicBezTo>
                  <a:pt x="9995966" y="2689509"/>
                  <a:pt x="10000768" y="2691750"/>
                  <a:pt x="10002689" y="2696232"/>
                </a:cubicBezTo>
                <a:cubicBezTo>
                  <a:pt x="10004610" y="2700714"/>
                  <a:pt x="10005570" y="2711369"/>
                  <a:pt x="10005570" y="2728199"/>
                </a:cubicBezTo>
                <a:lnTo>
                  <a:pt x="10005570" y="2747956"/>
                </a:lnTo>
                <a:lnTo>
                  <a:pt x="10103806" y="2747956"/>
                </a:lnTo>
                <a:lnTo>
                  <a:pt x="10103806" y="2726827"/>
                </a:lnTo>
                <a:cubicBezTo>
                  <a:pt x="10103806" y="2708534"/>
                  <a:pt x="10102846" y="2695088"/>
                  <a:pt x="10100925" y="2686490"/>
                </a:cubicBezTo>
                <a:cubicBezTo>
                  <a:pt x="10099004" y="2677893"/>
                  <a:pt x="10093516" y="2668563"/>
                  <a:pt x="10084461" y="2658501"/>
                </a:cubicBezTo>
                <a:cubicBezTo>
                  <a:pt x="10075406" y="2648440"/>
                  <a:pt x="10062418" y="2640345"/>
                  <a:pt x="10045496" y="2634217"/>
                </a:cubicBezTo>
                <a:cubicBezTo>
                  <a:pt x="10028574" y="2628088"/>
                  <a:pt x="10008040" y="2625024"/>
                  <a:pt x="9983893" y="2625024"/>
                </a:cubicBezTo>
                <a:close/>
                <a:moveTo>
                  <a:pt x="9711040" y="2625024"/>
                </a:moveTo>
                <a:cubicBezTo>
                  <a:pt x="9685612" y="2625024"/>
                  <a:pt x="9663111" y="2629918"/>
                  <a:pt x="9643537" y="2639705"/>
                </a:cubicBezTo>
                <a:cubicBezTo>
                  <a:pt x="9623963" y="2649492"/>
                  <a:pt x="9609876" y="2663578"/>
                  <a:pt x="9601279" y="2681963"/>
                </a:cubicBezTo>
                <a:cubicBezTo>
                  <a:pt x="9592681" y="2700348"/>
                  <a:pt x="9588382" y="2725455"/>
                  <a:pt x="9588382" y="2757286"/>
                </a:cubicBezTo>
                <a:lnTo>
                  <a:pt x="9588382" y="2863480"/>
                </a:lnTo>
                <a:cubicBezTo>
                  <a:pt x="9588382" y="2890554"/>
                  <a:pt x="9590303" y="2911180"/>
                  <a:pt x="9594144" y="2925357"/>
                </a:cubicBezTo>
                <a:cubicBezTo>
                  <a:pt x="9597986" y="2939535"/>
                  <a:pt x="9604892" y="2952523"/>
                  <a:pt x="9614862" y="2964322"/>
                </a:cubicBezTo>
                <a:cubicBezTo>
                  <a:pt x="9624831" y="2976121"/>
                  <a:pt x="9638781" y="2985405"/>
                  <a:pt x="9656708" y="2992174"/>
                </a:cubicBezTo>
                <a:cubicBezTo>
                  <a:pt x="9674636" y="2998943"/>
                  <a:pt x="9695308" y="3002327"/>
                  <a:pt x="9718723" y="3002327"/>
                </a:cubicBezTo>
                <a:cubicBezTo>
                  <a:pt x="9742870" y="3002327"/>
                  <a:pt x="9762948" y="2998897"/>
                  <a:pt x="9778954" y="2992037"/>
                </a:cubicBezTo>
                <a:cubicBezTo>
                  <a:pt x="9794960" y="2985177"/>
                  <a:pt x="9808178" y="2974887"/>
                  <a:pt x="9818605" y="2961167"/>
                </a:cubicBezTo>
                <a:cubicBezTo>
                  <a:pt x="9829032" y="2947446"/>
                  <a:pt x="9835664" y="2934550"/>
                  <a:pt x="9838499" y="2922476"/>
                </a:cubicBezTo>
                <a:cubicBezTo>
                  <a:pt x="9841334" y="2910402"/>
                  <a:pt x="9842752" y="2893115"/>
                  <a:pt x="9842752" y="2870614"/>
                </a:cubicBezTo>
                <a:lnTo>
                  <a:pt x="9842752" y="2843723"/>
                </a:lnTo>
                <a:lnTo>
                  <a:pt x="9737656" y="2843723"/>
                </a:lnTo>
                <a:lnTo>
                  <a:pt x="9737656" y="2891743"/>
                </a:lnTo>
                <a:cubicBezTo>
                  <a:pt x="9737656" y="2909854"/>
                  <a:pt x="9736238" y="2922064"/>
                  <a:pt x="9733403" y="2928376"/>
                </a:cubicBezTo>
                <a:cubicBezTo>
                  <a:pt x="9730569" y="2934687"/>
                  <a:pt x="9724943" y="2937843"/>
                  <a:pt x="9716528" y="2937843"/>
                </a:cubicBezTo>
                <a:cubicBezTo>
                  <a:pt x="9709759" y="2937843"/>
                  <a:pt x="9705186" y="2935464"/>
                  <a:pt x="9702807" y="2930708"/>
                </a:cubicBezTo>
                <a:cubicBezTo>
                  <a:pt x="9700430" y="2925952"/>
                  <a:pt x="9699240" y="2915341"/>
                  <a:pt x="9699240" y="2898877"/>
                </a:cubicBezTo>
                <a:lnTo>
                  <a:pt x="9699240" y="2820124"/>
                </a:lnTo>
                <a:lnTo>
                  <a:pt x="9842752" y="2820124"/>
                </a:lnTo>
                <a:lnTo>
                  <a:pt x="9842752" y="2771829"/>
                </a:lnTo>
                <a:cubicBezTo>
                  <a:pt x="9842752" y="2736523"/>
                  <a:pt x="9838683" y="2709128"/>
                  <a:pt x="9830542" y="2689646"/>
                </a:cubicBezTo>
                <a:cubicBezTo>
                  <a:pt x="9822400" y="2670163"/>
                  <a:pt x="9808224" y="2654523"/>
                  <a:pt x="9788009" y="2642723"/>
                </a:cubicBezTo>
                <a:cubicBezTo>
                  <a:pt x="9767794" y="2630924"/>
                  <a:pt x="9742138" y="2625024"/>
                  <a:pt x="9711040" y="2625024"/>
                </a:cubicBezTo>
                <a:close/>
                <a:moveTo>
                  <a:pt x="9130837" y="2625024"/>
                </a:moveTo>
                <a:cubicBezTo>
                  <a:pt x="9099555" y="2625024"/>
                  <a:pt x="9074128" y="2630878"/>
                  <a:pt x="9054553" y="2642586"/>
                </a:cubicBezTo>
                <a:cubicBezTo>
                  <a:pt x="9034980" y="2654294"/>
                  <a:pt x="9021946" y="2667785"/>
                  <a:pt x="9015451" y="2683060"/>
                </a:cubicBezTo>
                <a:cubicBezTo>
                  <a:pt x="9008958" y="2698335"/>
                  <a:pt x="9005710" y="2720059"/>
                  <a:pt x="9005710" y="2748231"/>
                </a:cubicBezTo>
                <a:lnTo>
                  <a:pt x="9005710" y="2772652"/>
                </a:lnTo>
                <a:lnTo>
                  <a:pt x="9109708" y="2772652"/>
                </a:lnTo>
                <a:lnTo>
                  <a:pt x="9109708" y="2734511"/>
                </a:lnTo>
                <a:cubicBezTo>
                  <a:pt x="9109708" y="2714205"/>
                  <a:pt x="9110624" y="2701628"/>
                  <a:pt x="9112452" y="2696780"/>
                </a:cubicBezTo>
                <a:cubicBezTo>
                  <a:pt x="9114282" y="2691933"/>
                  <a:pt x="9118947" y="2689509"/>
                  <a:pt x="9126447" y="2689509"/>
                </a:cubicBezTo>
                <a:cubicBezTo>
                  <a:pt x="9133032" y="2689509"/>
                  <a:pt x="9137743" y="2692390"/>
                  <a:pt x="9140578" y="2698152"/>
                </a:cubicBezTo>
                <a:cubicBezTo>
                  <a:pt x="9143415" y="2703915"/>
                  <a:pt x="9144832" y="2716309"/>
                  <a:pt x="9144832" y="2735334"/>
                </a:cubicBezTo>
                <a:cubicBezTo>
                  <a:pt x="9144832" y="2750517"/>
                  <a:pt x="9143552" y="2760579"/>
                  <a:pt x="9140990" y="2765518"/>
                </a:cubicBezTo>
                <a:cubicBezTo>
                  <a:pt x="9138429" y="2770457"/>
                  <a:pt x="9118947" y="2780061"/>
                  <a:pt x="9082542" y="2794330"/>
                </a:cubicBezTo>
                <a:cubicBezTo>
                  <a:pt x="9048517" y="2807502"/>
                  <a:pt x="9027206" y="2819026"/>
                  <a:pt x="9018607" y="2828905"/>
                </a:cubicBezTo>
                <a:cubicBezTo>
                  <a:pt x="9010009" y="2838783"/>
                  <a:pt x="9005710" y="2857351"/>
                  <a:pt x="9005710" y="2884608"/>
                </a:cubicBezTo>
                <a:lnTo>
                  <a:pt x="9005710" y="2914518"/>
                </a:lnTo>
                <a:cubicBezTo>
                  <a:pt x="9005710" y="2951288"/>
                  <a:pt x="9013805" y="2975115"/>
                  <a:pt x="9029994" y="2986000"/>
                </a:cubicBezTo>
                <a:cubicBezTo>
                  <a:pt x="9046184" y="2996885"/>
                  <a:pt x="9063976" y="3002327"/>
                  <a:pt x="9083366" y="3002327"/>
                </a:cubicBezTo>
                <a:cubicBezTo>
                  <a:pt x="9098183" y="3002327"/>
                  <a:pt x="9110943" y="2999074"/>
                  <a:pt x="9121645" y="2992568"/>
                </a:cubicBezTo>
                <a:cubicBezTo>
                  <a:pt x="9132346" y="2986063"/>
                  <a:pt x="9141082" y="2976304"/>
                  <a:pt x="9147850" y="2963293"/>
                </a:cubicBezTo>
                <a:lnTo>
                  <a:pt x="9147850" y="2995741"/>
                </a:lnTo>
                <a:lnTo>
                  <a:pt x="9255690" y="2995741"/>
                </a:lnTo>
                <a:lnTo>
                  <a:pt x="9255690" y="2812990"/>
                </a:lnTo>
                <a:cubicBezTo>
                  <a:pt x="9255690" y="2752804"/>
                  <a:pt x="9253769" y="2713062"/>
                  <a:pt x="9249928" y="2693762"/>
                </a:cubicBezTo>
                <a:cubicBezTo>
                  <a:pt x="9246086" y="2674462"/>
                  <a:pt x="9234653" y="2658181"/>
                  <a:pt x="9215627" y="2644918"/>
                </a:cubicBezTo>
                <a:cubicBezTo>
                  <a:pt x="9196602" y="2631656"/>
                  <a:pt x="9168339" y="2625024"/>
                  <a:pt x="9130837" y="2625024"/>
                </a:cubicBezTo>
                <a:close/>
                <a:moveTo>
                  <a:pt x="8635142" y="2625024"/>
                </a:moveTo>
                <a:cubicBezTo>
                  <a:pt x="8609714" y="2625024"/>
                  <a:pt x="8590781" y="2632616"/>
                  <a:pt x="8578341" y="2647800"/>
                </a:cubicBezTo>
                <a:cubicBezTo>
                  <a:pt x="8565902" y="2662983"/>
                  <a:pt x="8559682" y="2687862"/>
                  <a:pt x="8559682" y="2722437"/>
                </a:cubicBezTo>
                <a:lnTo>
                  <a:pt x="8559682" y="2854699"/>
                </a:lnTo>
                <a:cubicBezTo>
                  <a:pt x="8559682" y="2878846"/>
                  <a:pt x="8562060" y="2897460"/>
                  <a:pt x="8566816" y="2910540"/>
                </a:cubicBezTo>
                <a:cubicBezTo>
                  <a:pt x="8571572" y="2923619"/>
                  <a:pt x="8580399" y="2934184"/>
                  <a:pt x="8593296" y="2942233"/>
                </a:cubicBezTo>
                <a:cubicBezTo>
                  <a:pt x="8606193" y="2950282"/>
                  <a:pt x="8622611" y="2954306"/>
                  <a:pt x="8642551" y="2954306"/>
                </a:cubicBezTo>
                <a:cubicBezTo>
                  <a:pt x="8654076" y="2954306"/>
                  <a:pt x="8665098" y="2952106"/>
                  <a:pt x="8675617" y="2947704"/>
                </a:cubicBezTo>
                <a:cubicBezTo>
                  <a:pt x="8686135" y="2943302"/>
                  <a:pt x="8696151" y="2936791"/>
                  <a:pt x="8705664" y="2928170"/>
                </a:cubicBezTo>
                <a:lnTo>
                  <a:pt x="8705664" y="2955640"/>
                </a:lnTo>
                <a:cubicBezTo>
                  <a:pt x="8705664" y="2971387"/>
                  <a:pt x="8704292" y="2981733"/>
                  <a:pt x="8701548" y="2986677"/>
                </a:cubicBezTo>
                <a:cubicBezTo>
                  <a:pt x="8698804" y="2991622"/>
                  <a:pt x="8693224" y="2994095"/>
                  <a:pt x="8684809" y="2994095"/>
                </a:cubicBezTo>
                <a:cubicBezTo>
                  <a:pt x="8673101" y="2994095"/>
                  <a:pt x="8667247" y="2986046"/>
                  <a:pt x="8667247" y="2969948"/>
                </a:cubicBezTo>
                <a:lnTo>
                  <a:pt x="8559682" y="2969948"/>
                </a:lnTo>
                <a:cubicBezTo>
                  <a:pt x="8560414" y="3005071"/>
                  <a:pt x="8571481" y="3028624"/>
                  <a:pt x="8592885" y="3040606"/>
                </a:cubicBezTo>
                <a:cubicBezTo>
                  <a:pt x="8614288" y="3052588"/>
                  <a:pt x="8642643" y="3058579"/>
                  <a:pt x="8677949" y="3058579"/>
                </a:cubicBezTo>
                <a:cubicBezTo>
                  <a:pt x="8706670" y="3058579"/>
                  <a:pt x="8730497" y="3055332"/>
                  <a:pt x="8749431" y="3048838"/>
                </a:cubicBezTo>
                <a:cubicBezTo>
                  <a:pt x="8768364" y="3042344"/>
                  <a:pt x="8783136" y="3032923"/>
                  <a:pt x="8793747" y="3020575"/>
                </a:cubicBezTo>
                <a:cubicBezTo>
                  <a:pt x="8804357" y="3008226"/>
                  <a:pt x="8810531" y="2996519"/>
                  <a:pt x="8812269" y="2985451"/>
                </a:cubicBezTo>
                <a:cubicBezTo>
                  <a:pt x="8814006" y="2974384"/>
                  <a:pt x="8814876" y="2949916"/>
                  <a:pt x="8814876" y="2912049"/>
                </a:cubicBezTo>
                <a:lnTo>
                  <a:pt x="8814876" y="2631610"/>
                </a:lnTo>
                <a:lnTo>
                  <a:pt x="8711701" y="2631610"/>
                </a:lnTo>
                <a:lnTo>
                  <a:pt x="8703743" y="2659119"/>
                </a:lnTo>
                <a:cubicBezTo>
                  <a:pt x="8694779" y="2647754"/>
                  <a:pt x="8684581" y="2639230"/>
                  <a:pt x="8673147" y="2633548"/>
                </a:cubicBezTo>
                <a:cubicBezTo>
                  <a:pt x="8661713" y="2627866"/>
                  <a:pt x="8649046" y="2625024"/>
                  <a:pt x="8635142" y="2625024"/>
                </a:cubicBezTo>
                <a:close/>
                <a:moveTo>
                  <a:pt x="8448256" y="2625024"/>
                </a:moveTo>
                <a:cubicBezTo>
                  <a:pt x="8433072" y="2625024"/>
                  <a:pt x="8419673" y="2628369"/>
                  <a:pt x="8408056" y="2635057"/>
                </a:cubicBezTo>
                <a:cubicBezTo>
                  <a:pt x="8396440" y="2641746"/>
                  <a:pt x="8386608" y="2651778"/>
                  <a:pt x="8378558" y="2665156"/>
                </a:cubicBezTo>
                <a:lnTo>
                  <a:pt x="8380479" y="2631610"/>
                </a:lnTo>
                <a:lnTo>
                  <a:pt x="8267699" y="2631610"/>
                </a:lnTo>
                <a:lnTo>
                  <a:pt x="8267699" y="2995741"/>
                </a:lnTo>
                <a:lnTo>
                  <a:pt x="8378558" y="2995741"/>
                </a:lnTo>
                <a:lnTo>
                  <a:pt x="8378558" y="2749603"/>
                </a:lnTo>
                <a:cubicBezTo>
                  <a:pt x="8378558" y="2722163"/>
                  <a:pt x="8379564" y="2705287"/>
                  <a:pt x="8381576" y="2698976"/>
                </a:cubicBezTo>
                <a:cubicBezTo>
                  <a:pt x="8383589" y="2692664"/>
                  <a:pt x="8388528" y="2689509"/>
                  <a:pt x="8396394" y="2689509"/>
                </a:cubicBezTo>
                <a:cubicBezTo>
                  <a:pt x="8403895" y="2689509"/>
                  <a:pt x="8408468" y="2692253"/>
                  <a:pt x="8410114" y="2697741"/>
                </a:cubicBezTo>
                <a:cubicBezTo>
                  <a:pt x="8411761" y="2703229"/>
                  <a:pt x="8412584" y="2718504"/>
                  <a:pt x="8412584" y="2743566"/>
                </a:cubicBezTo>
                <a:lnTo>
                  <a:pt x="8412584" y="2995741"/>
                </a:lnTo>
                <a:lnTo>
                  <a:pt x="8523442" y="2995741"/>
                </a:lnTo>
                <a:lnTo>
                  <a:pt x="8523442" y="2740547"/>
                </a:lnTo>
                <a:cubicBezTo>
                  <a:pt x="8523442" y="2708717"/>
                  <a:pt x="8521704" y="2685987"/>
                  <a:pt x="8518229" y="2672359"/>
                </a:cubicBezTo>
                <a:cubicBezTo>
                  <a:pt x="8514753" y="2658730"/>
                  <a:pt x="8506978" y="2647434"/>
                  <a:pt x="8494904" y="2638470"/>
                </a:cubicBezTo>
                <a:cubicBezTo>
                  <a:pt x="8482831" y="2629506"/>
                  <a:pt x="8467282" y="2625024"/>
                  <a:pt x="8448256" y="2625024"/>
                </a:cubicBezTo>
                <a:close/>
                <a:moveTo>
                  <a:pt x="8102137" y="2625024"/>
                </a:moveTo>
                <a:cubicBezTo>
                  <a:pt x="8070856" y="2625024"/>
                  <a:pt x="8045428" y="2630878"/>
                  <a:pt x="8025854" y="2642586"/>
                </a:cubicBezTo>
                <a:cubicBezTo>
                  <a:pt x="8006280" y="2654294"/>
                  <a:pt x="7993246" y="2667785"/>
                  <a:pt x="7986752" y="2683060"/>
                </a:cubicBezTo>
                <a:cubicBezTo>
                  <a:pt x="7980258" y="2698335"/>
                  <a:pt x="7977011" y="2720059"/>
                  <a:pt x="7977011" y="2748231"/>
                </a:cubicBezTo>
                <a:lnTo>
                  <a:pt x="7977011" y="2772652"/>
                </a:lnTo>
                <a:lnTo>
                  <a:pt x="8081009" y="2772652"/>
                </a:lnTo>
                <a:lnTo>
                  <a:pt x="8081009" y="2734511"/>
                </a:lnTo>
                <a:cubicBezTo>
                  <a:pt x="8081009" y="2714205"/>
                  <a:pt x="8081923" y="2701628"/>
                  <a:pt x="8083753" y="2696780"/>
                </a:cubicBezTo>
                <a:cubicBezTo>
                  <a:pt x="8085583" y="2691933"/>
                  <a:pt x="8090247" y="2689509"/>
                  <a:pt x="8097747" y="2689509"/>
                </a:cubicBezTo>
                <a:cubicBezTo>
                  <a:pt x="8104333" y="2689509"/>
                  <a:pt x="8109043" y="2692390"/>
                  <a:pt x="8111879" y="2698152"/>
                </a:cubicBezTo>
                <a:cubicBezTo>
                  <a:pt x="8114715" y="2703915"/>
                  <a:pt x="8116132" y="2716309"/>
                  <a:pt x="8116132" y="2735334"/>
                </a:cubicBezTo>
                <a:cubicBezTo>
                  <a:pt x="8116132" y="2750517"/>
                  <a:pt x="8114851" y="2760579"/>
                  <a:pt x="8112291" y="2765518"/>
                </a:cubicBezTo>
                <a:cubicBezTo>
                  <a:pt x="8109729" y="2770457"/>
                  <a:pt x="8090247" y="2780061"/>
                  <a:pt x="8053843" y="2794330"/>
                </a:cubicBezTo>
                <a:cubicBezTo>
                  <a:pt x="8019817" y="2807502"/>
                  <a:pt x="7998505" y="2819026"/>
                  <a:pt x="7989908" y="2828905"/>
                </a:cubicBezTo>
                <a:cubicBezTo>
                  <a:pt x="7981310" y="2838783"/>
                  <a:pt x="7977011" y="2857351"/>
                  <a:pt x="7977011" y="2884608"/>
                </a:cubicBezTo>
                <a:lnTo>
                  <a:pt x="7977011" y="2914518"/>
                </a:lnTo>
                <a:cubicBezTo>
                  <a:pt x="7977011" y="2951288"/>
                  <a:pt x="7985106" y="2975115"/>
                  <a:pt x="8001295" y="2986000"/>
                </a:cubicBezTo>
                <a:cubicBezTo>
                  <a:pt x="8017485" y="2996885"/>
                  <a:pt x="8035275" y="3002327"/>
                  <a:pt x="8054666" y="3002327"/>
                </a:cubicBezTo>
                <a:cubicBezTo>
                  <a:pt x="8069484" y="3002327"/>
                  <a:pt x="8082243" y="2999074"/>
                  <a:pt x="8092945" y="2992568"/>
                </a:cubicBezTo>
                <a:cubicBezTo>
                  <a:pt x="8103647" y="2986063"/>
                  <a:pt x="8112382" y="2976304"/>
                  <a:pt x="8119151" y="2963293"/>
                </a:cubicBezTo>
                <a:lnTo>
                  <a:pt x="8119151" y="2995741"/>
                </a:lnTo>
                <a:lnTo>
                  <a:pt x="8226991" y="2995741"/>
                </a:lnTo>
                <a:lnTo>
                  <a:pt x="8226991" y="2812990"/>
                </a:lnTo>
                <a:cubicBezTo>
                  <a:pt x="8226991" y="2752804"/>
                  <a:pt x="8225069" y="2713062"/>
                  <a:pt x="8221228" y="2693762"/>
                </a:cubicBezTo>
                <a:cubicBezTo>
                  <a:pt x="8217387" y="2674462"/>
                  <a:pt x="8205953" y="2658181"/>
                  <a:pt x="8186928" y="2644918"/>
                </a:cubicBezTo>
                <a:cubicBezTo>
                  <a:pt x="8167903" y="2631656"/>
                  <a:pt x="8139639" y="2625024"/>
                  <a:pt x="8102137" y="2625024"/>
                </a:cubicBezTo>
                <a:close/>
                <a:moveTo>
                  <a:pt x="7246460" y="2625024"/>
                </a:moveTo>
                <a:cubicBezTo>
                  <a:pt x="7231276" y="2625024"/>
                  <a:pt x="7217740" y="2628460"/>
                  <a:pt x="7205848" y="2635331"/>
                </a:cubicBezTo>
                <a:cubicBezTo>
                  <a:pt x="7193957" y="2642203"/>
                  <a:pt x="7183714" y="2652510"/>
                  <a:pt x="7175115" y="2666253"/>
                </a:cubicBezTo>
                <a:lnTo>
                  <a:pt x="7177036" y="2631610"/>
                </a:lnTo>
                <a:lnTo>
                  <a:pt x="7067550" y="2631610"/>
                </a:lnTo>
                <a:lnTo>
                  <a:pt x="7067550" y="2995741"/>
                </a:lnTo>
                <a:lnTo>
                  <a:pt x="7175115" y="2995741"/>
                </a:lnTo>
                <a:lnTo>
                  <a:pt x="7175115" y="2743292"/>
                </a:lnTo>
                <a:cubicBezTo>
                  <a:pt x="7175115" y="2725730"/>
                  <a:pt x="7175298" y="2714251"/>
                  <a:pt x="7175664" y="2708854"/>
                </a:cubicBezTo>
                <a:cubicBezTo>
                  <a:pt x="7176031" y="2703458"/>
                  <a:pt x="7177951" y="2698884"/>
                  <a:pt x="7181427" y="2695134"/>
                </a:cubicBezTo>
                <a:cubicBezTo>
                  <a:pt x="7184902" y="2691384"/>
                  <a:pt x="7189110" y="2689509"/>
                  <a:pt x="7194049" y="2689509"/>
                </a:cubicBezTo>
                <a:cubicBezTo>
                  <a:pt x="7201915" y="2689509"/>
                  <a:pt x="7206717" y="2693076"/>
                  <a:pt x="7208455" y="2700210"/>
                </a:cubicBezTo>
                <a:cubicBezTo>
                  <a:pt x="7210194" y="2707345"/>
                  <a:pt x="7211062" y="2728748"/>
                  <a:pt x="7211062" y="2764420"/>
                </a:cubicBezTo>
                <a:lnTo>
                  <a:pt x="7211062" y="2995741"/>
                </a:lnTo>
                <a:lnTo>
                  <a:pt x="7318628" y="2995741"/>
                </a:lnTo>
                <a:lnTo>
                  <a:pt x="7318628" y="2758384"/>
                </a:lnTo>
                <a:cubicBezTo>
                  <a:pt x="7318628" y="2727102"/>
                  <a:pt x="7319771" y="2707802"/>
                  <a:pt x="7322058" y="2700485"/>
                </a:cubicBezTo>
                <a:cubicBezTo>
                  <a:pt x="7324345" y="2693167"/>
                  <a:pt x="7329421" y="2689509"/>
                  <a:pt x="7337287" y="2689509"/>
                </a:cubicBezTo>
                <a:cubicBezTo>
                  <a:pt x="7344970" y="2689509"/>
                  <a:pt x="7349864" y="2693213"/>
                  <a:pt x="7351967" y="2700622"/>
                </a:cubicBezTo>
                <a:cubicBezTo>
                  <a:pt x="7354071" y="2708031"/>
                  <a:pt x="7355123" y="2727285"/>
                  <a:pt x="7355123" y="2758384"/>
                </a:cubicBezTo>
                <a:lnTo>
                  <a:pt x="7355123" y="2995741"/>
                </a:lnTo>
                <a:lnTo>
                  <a:pt x="7462689" y="2995741"/>
                </a:lnTo>
                <a:lnTo>
                  <a:pt x="7462689" y="2736980"/>
                </a:lnTo>
                <a:cubicBezTo>
                  <a:pt x="7462689" y="2707162"/>
                  <a:pt x="7460950" y="2685622"/>
                  <a:pt x="7457475" y="2672359"/>
                </a:cubicBezTo>
                <a:cubicBezTo>
                  <a:pt x="7454000" y="2659096"/>
                  <a:pt x="7446087" y="2647891"/>
                  <a:pt x="7433739" y="2638744"/>
                </a:cubicBezTo>
                <a:cubicBezTo>
                  <a:pt x="7421391" y="2629598"/>
                  <a:pt x="7405796" y="2625024"/>
                  <a:pt x="7386954" y="2625024"/>
                </a:cubicBezTo>
                <a:cubicBezTo>
                  <a:pt x="7372685" y="2625024"/>
                  <a:pt x="7359696" y="2628460"/>
                  <a:pt x="7347989" y="2635331"/>
                </a:cubicBezTo>
                <a:cubicBezTo>
                  <a:pt x="7336281" y="2642203"/>
                  <a:pt x="7325762" y="2652510"/>
                  <a:pt x="7316432" y="2666253"/>
                </a:cubicBezTo>
                <a:cubicBezTo>
                  <a:pt x="7299420" y="2638767"/>
                  <a:pt x="7276095" y="2625024"/>
                  <a:pt x="7246460" y="2625024"/>
                </a:cubicBezTo>
                <a:close/>
                <a:moveTo>
                  <a:pt x="6901988" y="2625024"/>
                </a:moveTo>
                <a:cubicBezTo>
                  <a:pt x="6870706" y="2625024"/>
                  <a:pt x="6845279" y="2630878"/>
                  <a:pt x="6825704" y="2642586"/>
                </a:cubicBezTo>
                <a:cubicBezTo>
                  <a:pt x="6806130" y="2654294"/>
                  <a:pt x="6793096" y="2667785"/>
                  <a:pt x="6786602" y="2683060"/>
                </a:cubicBezTo>
                <a:cubicBezTo>
                  <a:pt x="6780108" y="2698335"/>
                  <a:pt x="6776861" y="2720059"/>
                  <a:pt x="6776861" y="2748231"/>
                </a:cubicBezTo>
                <a:lnTo>
                  <a:pt x="6776861" y="2772652"/>
                </a:lnTo>
                <a:lnTo>
                  <a:pt x="6880859" y="2772652"/>
                </a:lnTo>
                <a:lnTo>
                  <a:pt x="6880859" y="2734511"/>
                </a:lnTo>
                <a:cubicBezTo>
                  <a:pt x="6880859" y="2714205"/>
                  <a:pt x="6881774" y="2701628"/>
                  <a:pt x="6883603" y="2696780"/>
                </a:cubicBezTo>
                <a:cubicBezTo>
                  <a:pt x="6885432" y="2691933"/>
                  <a:pt x="6890097" y="2689509"/>
                  <a:pt x="6897598" y="2689509"/>
                </a:cubicBezTo>
                <a:cubicBezTo>
                  <a:pt x="6904183" y="2689509"/>
                  <a:pt x="6908893" y="2692390"/>
                  <a:pt x="6911729" y="2698152"/>
                </a:cubicBezTo>
                <a:cubicBezTo>
                  <a:pt x="6914565" y="2703915"/>
                  <a:pt x="6915982" y="2716309"/>
                  <a:pt x="6915982" y="2735334"/>
                </a:cubicBezTo>
                <a:cubicBezTo>
                  <a:pt x="6915982" y="2750517"/>
                  <a:pt x="6914702" y="2760579"/>
                  <a:pt x="6912141" y="2765518"/>
                </a:cubicBezTo>
                <a:cubicBezTo>
                  <a:pt x="6909579" y="2770457"/>
                  <a:pt x="6890097" y="2780061"/>
                  <a:pt x="6853693" y="2794330"/>
                </a:cubicBezTo>
                <a:cubicBezTo>
                  <a:pt x="6819667" y="2807502"/>
                  <a:pt x="6798356" y="2819026"/>
                  <a:pt x="6789758" y="2828905"/>
                </a:cubicBezTo>
                <a:cubicBezTo>
                  <a:pt x="6781159" y="2838783"/>
                  <a:pt x="6776861" y="2857351"/>
                  <a:pt x="6776861" y="2884608"/>
                </a:cubicBezTo>
                <a:lnTo>
                  <a:pt x="6776861" y="2914518"/>
                </a:lnTo>
                <a:cubicBezTo>
                  <a:pt x="6776861" y="2951288"/>
                  <a:pt x="6784956" y="2975115"/>
                  <a:pt x="6801145" y="2986000"/>
                </a:cubicBezTo>
                <a:cubicBezTo>
                  <a:pt x="6817335" y="2996885"/>
                  <a:pt x="6835126" y="3002327"/>
                  <a:pt x="6854516" y="3002327"/>
                </a:cubicBezTo>
                <a:cubicBezTo>
                  <a:pt x="6869334" y="3002327"/>
                  <a:pt x="6882094" y="2999074"/>
                  <a:pt x="6892796" y="2992568"/>
                </a:cubicBezTo>
                <a:cubicBezTo>
                  <a:pt x="6903497" y="2986063"/>
                  <a:pt x="6912233" y="2976304"/>
                  <a:pt x="6919001" y="2963293"/>
                </a:cubicBezTo>
                <a:lnTo>
                  <a:pt x="6919001" y="2995741"/>
                </a:lnTo>
                <a:lnTo>
                  <a:pt x="7026841" y="2995741"/>
                </a:lnTo>
                <a:lnTo>
                  <a:pt x="7026841" y="2812990"/>
                </a:lnTo>
                <a:cubicBezTo>
                  <a:pt x="7026841" y="2752804"/>
                  <a:pt x="7024920" y="2713062"/>
                  <a:pt x="7021078" y="2693762"/>
                </a:cubicBezTo>
                <a:cubicBezTo>
                  <a:pt x="7017237" y="2674462"/>
                  <a:pt x="7005804" y="2658181"/>
                  <a:pt x="6986778" y="2644918"/>
                </a:cubicBezTo>
                <a:cubicBezTo>
                  <a:pt x="6967753" y="2631656"/>
                  <a:pt x="6939489" y="2625024"/>
                  <a:pt x="6901988" y="2625024"/>
                </a:cubicBezTo>
                <a:close/>
                <a:moveTo>
                  <a:pt x="6758215" y="2625024"/>
                </a:moveTo>
                <a:cubicBezTo>
                  <a:pt x="6727665" y="2627042"/>
                  <a:pt x="6704341" y="2645199"/>
                  <a:pt x="6688243" y="2679493"/>
                </a:cubicBezTo>
                <a:lnTo>
                  <a:pt x="6692633" y="2631610"/>
                </a:lnTo>
                <a:lnTo>
                  <a:pt x="6581775" y="2631610"/>
                </a:lnTo>
                <a:lnTo>
                  <a:pt x="6581775" y="2995741"/>
                </a:lnTo>
                <a:lnTo>
                  <a:pt x="6692633" y="2995741"/>
                </a:lnTo>
                <a:lnTo>
                  <a:pt x="6692633" y="2851955"/>
                </a:lnTo>
                <a:cubicBezTo>
                  <a:pt x="6692633" y="2816648"/>
                  <a:pt x="6693731" y="2794102"/>
                  <a:pt x="6695926" y="2784315"/>
                </a:cubicBezTo>
                <a:cubicBezTo>
                  <a:pt x="6698121" y="2774527"/>
                  <a:pt x="6703976" y="2766890"/>
                  <a:pt x="6713488" y="2761402"/>
                </a:cubicBezTo>
                <a:cubicBezTo>
                  <a:pt x="6723000" y="2755914"/>
                  <a:pt x="6737910" y="2753170"/>
                  <a:pt x="6758215" y="2753170"/>
                </a:cubicBezTo>
                <a:close/>
                <a:moveTo>
                  <a:pt x="6358668" y="2625024"/>
                </a:moveTo>
                <a:cubicBezTo>
                  <a:pt x="6333240" y="2625024"/>
                  <a:pt x="6314306" y="2632616"/>
                  <a:pt x="6301866" y="2647800"/>
                </a:cubicBezTo>
                <a:cubicBezTo>
                  <a:pt x="6289427" y="2662983"/>
                  <a:pt x="6283207" y="2687862"/>
                  <a:pt x="6283207" y="2722437"/>
                </a:cubicBezTo>
                <a:lnTo>
                  <a:pt x="6283207" y="2854699"/>
                </a:lnTo>
                <a:cubicBezTo>
                  <a:pt x="6283207" y="2878846"/>
                  <a:pt x="6285585" y="2897460"/>
                  <a:pt x="6290342" y="2910540"/>
                </a:cubicBezTo>
                <a:cubicBezTo>
                  <a:pt x="6295098" y="2923619"/>
                  <a:pt x="6303924" y="2934184"/>
                  <a:pt x="6316821" y="2942233"/>
                </a:cubicBezTo>
                <a:cubicBezTo>
                  <a:pt x="6329718" y="2950282"/>
                  <a:pt x="6346136" y="2954306"/>
                  <a:pt x="6366076" y="2954306"/>
                </a:cubicBezTo>
                <a:cubicBezTo>
                  <a:pt x="6377601" y="2954306"/>
                  <a:pt x="6388623" y="2952106"/>
                  <a:pt x="6399142" y="2947704"/>
                </a:cubicBezTo>
                <a:cubicBezTo>
                  <a:pt x="6409660" y="2943302"/>
                  <a:pt x="6419676" y="2936791"/>
                  <a:pt x="6429189" y="2928170"/>
                </a:cubicBezTo>
                <a:lnTo>
                  <a:pt x="6429189" y="2955640"/>
                </a:lnTo>
                <a:cubicBezTo>
                  <a:pt x="6429189" y="2971387"/>
                  <a:pt x="6427817" y="2981733"/>
                  <a:pt x="6425073" y="2986677"/>
                </a:cubicBezTo>
                <a:cubicBezTo>
                  <a:pt x="6422329" y="2991622"/>
                  <a:pt x="6416750" y="2994095"/>
                  <a:pt x="6408334" y="2994095"/>
                </a:cubicBezTo>
                <a:cubicBezTo>
                  <a:pt x="6396626" y="2994095"/>
                  <a:pt x="6390773" y="2986046"/>
                  <a:pt x="6390773" y="2969948"/>
                </a:cubicBezTo>
                <a:lnTo>
                  <a:pt x="6283207" y="2969948"/>
                </a:lnTo>
                <a:cubicBezTo>
                  <a:pt x="6283939" y="3005071"/>
                  <a:pt x="6295006" y="3028624"/>
                  <a:pt x="6316410" y="3040606"/>
                </a:cubicBezTo>
                <a:cubicBezTo>
                  <a:pt x="6337813" y="3052588"/>
                  <a:pt x="6366168" y="3058579"/>
                  <a:pt x="6401474" y="3058579"/>
                </a:cubicBezTo>
                <a:cubicBezTo>
                  <a:pt x="6430195" y="3058579"/>
                  <a:pt x="6454022" y="3055332"/>
                  <a:pt x="6472956" y="3048838"/>
                </a:cubicBezTo>
                <a:cubicBezTo>
                  <a:pt x="6491890" y="3042344"/>
                  <a:pt x="6506662" y="3032923"/>
                  <a:pt x="6517272" y="3020575"/>
                </a:cubicBezTo>
                <a:cubicBezTo>
                  <a:pt x="6527882" y="3008226"/>
                  <a:pt x="6534056" y="2996519"/>
                  <a:pt x="6535794" y="2985451"/>
                </a:cubicBezTo>
                <a:cubicBezTo>
                  <a:pt x="6537532" y="2974384"/>
                  <a:pt x="6538401" y="2949916"/>
                  <a:pt x="6538401" y="2912049"/>
                </a:cubicBezTo>
                <a:lnTo>
                  <a:pt x="6538401" y="2631610"/>
                </a:lnTo>
                <a:lnTo>
                  <a:pt x="6435226" y="2631610"/>
                </a:lnTo>
                <a:lnTo>
                  <a:pt x="6427268" y="2659119"/>
                </a:lnTo>
                <a:cubicBezTo>
                  <a:pt x="6418304" y="2647754"/>
                  <a:pt x="6408106" y="2639230"/>
                  <a:pt x="6396672" y="2633548"/>
                </a:cubicBezTo>
                <a:cubicBezTo>
                  <a:pt x="6385239" y="2627866"/>
                  <a:pt x="6372571" y="2625024"/>
                  <a:pt x="6358668" y="2625024"/>
                </a:cubicBezTo>
                <a:close/>
                <a:moveTo>
                  <a:pt x="6120938" y="2625024"/>
                </a:moveTo>
                <a:cubicBezTo>
                  <a:pt x="6145817" y="2625024"/>
                  <a:pt x="6167175" y="2628729"/>
                  <a:pt x="6185011" y="2636138"/>
                </a:cubicBezTo>
                <a:lnTo>
                  <a:pt x="6222561" y="2662460"/>
                </a:lnTo>
                <a:lnTo>
                  <a:pt x="6148468" y="2998614"/>
                </a:lnTo>
                <a:lnTo>
                  <a:pt x="6125603" y="3002327"/>
                </a:lnTo>
                <a:cubicBezTo>
                  <a:pt x="6101089" y="3002327"/>
                  <a:pt x="6080326" y="2999629"/>
                  <a:pt x="6063314" y="2994232"/>
                </a:cubicBezTo>
                <a:cubicBezTo>
                  <a:pt x="6046301" y="2988835"/>
                  <a:pt x="6033084" y="2980695"/>
                  <a:pt x="6023663" y="2969810"/>
                </a:cubicBezTo>
                <a:cubicBezTo>
                  <a:pt x="6014241" y="2958926"/>
                  <a:pt x="6007518" y="2945754"/>
                  <a:pt x="6003494" y="2930296"/>
                </a:cubicBezTo>
                <a:cubicBezTo>
                  <a:pt x="5999470" y="2914838"/>
                  <a:pt x="5997457" y="2891651"/>
                  <a:pt x="5997457" y="2860735"/>
                </a:cubicBezTo>
                <a:lnTo>
                  <a:pt x="5997457" y="2767439"/>
                </a:lnTo>
                <a:cubicBezTo>
                  <a:pt x="5997457" y="2733596"/>
                  <a:pt x="6001116" y="2707162"/>
                  <a:pt x="6008433" y="2688137"/>
                </a:cubicBezTo>
                <a:cubicBezTo>
                  <a:pt x="6015750" y="2669112"/>
                  <a:pt x="6028921" y="2653836"/>
                  <a:pt x="6047947" y="2642312"/>
                </a:cubicBezTo>
                <a:cubicBezTo>
                  <a:pt x="6066973" y="2630787"/>
                  <a:pt x="6091303" y="2625024"/>
                  <a:pt x="6120938" y="2625024"/>
                </a:cubicBezTo>
                <a:close/>
                <a:moveTo>
                  <a:pt x="5492288" y="2625024"/>
                </a:moveTo>
                <a:cubicBezTo>
                  <a:pt x="5529790" y="2625024"/>
                  <a:pt x="5558053" y="2631656"/>
                  <a:pt x="5577078" y="2644918"/>
                </a:cubicBezTo>
                <a:cubicBezTo>
                  <a:pt x="5596103" y="2658181"/>
                  <a:pt x="5607537" y="2674462"/>
                  <a:pt x="5611378" y="2693762"/>
                </a:cubicBezTo>
                <a:cubicBezTo>
                  <a:pt x="5615220" y="2713062"/>
                  <a:pt x="5617141" y="2752804"/>
                  <a:pt x="5617141" y="2812990"/>
                </a:cubicBezTo>
                <a:lnTo>
                  <a:pt x="5617141" y="2995741"/>
                </a:lnTo>
                <a:lnTo>
                  <a:pt x="5509301" y="2995741"/>
                </a:lnTo>
                <a:lnTo>
                  <a:pt x="5509301" y="2963293"/>
                </a:lnTo>
                <a:cubicBezTo>
                  <a:pt x="5502532" y="2976304"/>
                  <a:pt x="5493797" y="2986063"/>
                  <a:pt x="5483096" y="2992568"/>
                </a:cubicBezTo>
                <a:cubicBezTo>
                  <a:pt x="5472394" y="2999074"/>
                  <a:pt x="5459634" y="3002327"/>
                  <a:pt x="5444816" y="3002327"/>
                </a:cubicBezTo>
                <a:cubicBezTo>
                  <a:pt x="5425425" y="3002327"/>
                  <a:pt x="5407635" y="2996885"/>
                  <a:pt x="5391445" y="2986000"/>
                </a:cubicBezTo>
                <a:cubicBezTo>
                  <a:pt x="5375256" y="2975115"/>
                  <a:pt x="5367161" y="2951288"/>
                  <a:pt x="5367161" y="2914518"/>
                </a:cubicBezTo>
                <a:lnTo>
                  <a:pt x="5367161" y="2884608"/>
                </a:lnTo>
                <a:cubicBezTo>
                  <a:pt x="5367161" y="2857351"/>
                  <a:pt x="5371460" y="2838783"/>
                  <a:pt x="5380058" y="2828905"/>
                </a:cubicBezTo>
                <a:cubicBezTo>
                  <a:pt x="5388655" y="2819026"/>
                  <a:pt x="5409967" y="2807502"/>
                  <a:pt x="5443993" y="2794330"/>
                </a:cubicBezTo>
                <a:cubicBezTo>
                  <a:pt x="5480397" y="2780061"/>
                  <a:pt x="5499880" y="2770457"/>
                  <a:pt x="5502441" y="2765518"/>
                </a:cubicBezTo>
                <a:cubicBezTo>
                  <a:pt x="5505002" y="2760579"/>
                  <a:pt x="5506282" y="2750517"/>
                  <a:pt x="5506282" y="2735334"/>
                </a:cubicBezTo>
                <a:cubicBezTo>
                  <a:pt x="5506282" y="2716309"/>
                  <a:pt x="5504865" y="2703915"/>
                  <a:pt x="5502029" y="2698152"/>
                </a:cubicBezTo>
                <a:cubicBezTo>
                  <a:pt x="5499194" y="2692390"/>
                  <a:pt x="5494483" y="2689509"/>
                  <a:pt x="5487898" y="2689509"/>
                </a:cubicBezTo>
                <a:cubicBezTo>
                  <a:pt x="5480397" y="2689509"/>
                  <a:pt x="5475733" y="2691933"/>
                  <a:pt x="5473903" y="2696780"/>
                </a:cubicBezTo>
                <a:cubicBezTo>
                  <a:pt x="5472073" y="2701628"/>
                  <a:pt x="5471159" y="2714205"/>
                  <a:pt x="5471159" y="2734511"/>
                </a:cubicBezTo>
                <a:lnTo>
                  <a:pt x="5471159" y="2772652"/>
                </a:lnTo>
                <a:lnTo>
                  <a:pt x="5367161" y="2772652"/>
                </a:lnTo>
                <a:lnTo>
                  <a:pt x="5367161" y="2748231"/>
                </a:lnTo>
                <a:cubicBezTo>
                  <a:pt x="5367161" y="2720059"/>
                  <a:pt x="5370408" y="2698335"/>
                  <a:pt x="5376902" y="2683060"/>
                </a:cubicBezTo>
                <a:cubicBezTo>
                  <a:pt x="5383396" y="2667785"/>
                  <a:pt x="5396430" y="2654294"/>
                  <a:pt x="5416004" y="2642586"/>
                </a:cubicBezTo>
                <a:cubicBezTo>
                  <a:pt x="5435578" y="2630878"/>
                  <a:pt x="5461006" y="2625024"/>
                  <a:pt x="5492288" y="2625024"/>
                </a:cubicBezTo>
                <a:close/>
                <a:moveTo>
                  <a:pt x="4552531" y="2625024"/>
                </a:moveTo>
                <a:cubicBezTo>
                  <a:pt x="4571556" y="2625024"/>
                  <a:pt x="4587106" y="2629506"/>
                  <a:pt x="4599180" y="2638470"/>
                </a:cubicBezTo>
                <a:cubicBezTo>
                  <a:pt x="4611253" y="2647434"/>
                  <a:pt x="4619028" y="2658730"/>
                  <a:pt x="4622504" y="2672359"/>
                </a:cubicBezTo>
                <a:cubicBezTo>
                  <a:pt x="4625979" y="2685987"/>
                  <a:pt x="4627717" y="2708717"/>
                  <a:pt x="4627717" y="2740547"/>
                </a:cubicBezTo>
                <a:lnTo>
                  <a:pt x="4627717" y="2995741"/>
                </a:lnTo>
                <a:lnTo>
                  <a:pt x="4516859" y="2995741"/>
                </a:lnTo>
                <a:lnTo>
                  <a:pt x="4516859" y="2743566"/>
                </a:lnTo>
                <a:cubicBezTo>
                  <a:pt x="4516859" y="2718504"/>
                  <a:pt x="4516036" y="2703229"/>
                  <a:pt x="4514389" y="2697741"/>
                </a:cubicBezTo>
                <a:cubicBezTo>
                  <a:pt x="4512743" y="2692253"/>
                  <a:pt x="4508170" y="2689509"/>
                  <a:pt x="4500669" y="2689509"/>
                </a:cubicBezTo>
                <a:cubicBezTo>
                  <a:pt x="4492803" y="2689509"/>
                  <a:pt x="4487864" y="2692664"/>
                  <a:pt x="4485852" y="2698976"/>
                </a:cubicBezTo>
                <a:cubicBezTo>
                  <a:pt x="4483839" y="2705287"/>
                  <a:pt x="4482833" y="2722163"/>
                  <a:pt x="4482833" y="2749603"/>
                </a:cubicBezTo>
                <a:lnTo>
                  <a:pt x="4482833" y="2995741"/>
                </a:lnTo>
                <a:lnTo>
                  <a:pt x="4371975" y="2995741"/>
                </a:lnTo>
                <a:lnTo>
                  <a:pt x="4371975" y="2631610"/>
                </a:lnTo>
                <a:lnTo>
                  <a:pt x="4484754" y="2631610"/>
                </a:lnTo>
                <a:lnTo>
                  <a:pt x="4482833" y="2665156"/>
                </a:lnTo>
                <a:cubicBezTo>
                  <a:pt x="4490883" y="2651778"/>
                  <a:pt x="4500715" y="2641746"/>
                  <a:pt x="4512332" y="2635057"/>
                </a:cubicBezTo>
                <a:cubicBezTo>
                  <a:pt x="4523948" y="2628369"/>
                  <a:pt x="4537348" y="2625024"/>
                  <a:pt x="4552531" y="2625024"/>
                </a:cubicBezTo>
                <a:close/>
                <a:moveTo>
                  <a:pt x="2777664" y="2625024"/>
                </a:moveTo>
                <a:cubicBezTo>
                  <a:pt x="2815165" y="2625024"/>
                  <a:pt x="2843429" y="2631656"/>
                  <a:pt x="2862454" y="2644918"/>
                </a:cubicBezTo>
                <a:cubicBezTo>
                  <a:pt x="2881479" y="2658181"/>
                  <a:pt x="2892912" y="2674462"/>
                  <a:pt x="2896754" y="2693762"/>
                </a:cubicBezTo>
                <a:cubicBezTo>
                  <a:pt x="2900596" y="2713062"/>
                  <a:pt x="2902517" y="2752804"/>
                  <a:pt x="2902517" y="2812990"/>
                </a:cubicBezTo>
                <a:lnTo>
                  <a:pt x="2902517" y="2995741"/>
                </a:lnTo>
                <a:lnTo>
                  <a:pt x="2794676" y="2995741"/>
                </a:lnTo>
                <a:lnTo>
                  <a:pt x="2794676" y="2963293"/>
                </a:lnTo>
                <a:cubicBezTo>
                  <a:pt x="2787908" y="2976304"/>
                  <a:pt x="2779173" y="2986063"/>
                  <a:pt x="2768471" y="2992568"/>
                </a:cubicBezTo>
                <a:cubicBezTo>
                  <a:pt x="2757769" y="2999074"/>
                  <a:pt x="2745010" y="3002327"/>
                  <a:pt x="2730192" y="3002327"/>
                </a:cubicBezTo>
                <a:cubicBezTo>
                  <a:pt x="2710801" y="3002327"/>
                  <a:pt x="2693011" y="2996885"/>
                  <a:pt x="2676821" y="2986000"/>
                </a:cubicBezTo>
                <a:cubicBezTo>
                  <a:pt x="2660631" y="2975115"/>
                  <a:pt x="2652536" y="2951288"/>
                  <a:pt x="2652536" y="2914518"/>
                </a:cubicBezTo>
                <a:lnTo>
                  <a:pt x="2652536" y="2884608"/>
                </a:lnTo>
                <a:cubicBezTo>
                  <a:pt x="2652536" y="2857351"/>
                  <a:pt x="2656835" y="2838783"/>
                  <a:pt x="2665434" y="2828905"/>
                </a:cubicBezTo>
                <a:cubicBezTo>
                  <a:pt x="2674032" y="2819026"/>
                  <a:pt x="2695343" y="2807502"/>
                  <a:pt x="2729369" y="2794330"/>
                </a:cubicBezTo>
                <a:cubicBezTo>
                  <a:pt x="2765773" y="2780061"/>
                  <a:pt x="2785256" y="2770457"/>
                  <a:pt x="2787816" y="2765518"/>
                </a:cubicBezTo>
                <a:cubicBezTo>
                  <a:pt x="2790378" y="2760579"/>
                  <a:pt x="2791658" y="2750517"/>
                  <a:pt x="2791658" y="2735334"/>
                </a:cubicBezTo>
                <a:cubicBezTo>
                  <a:pt x="2791658" y="2716309"/>
                  <a:pt x="2790241" y="2703915"/>
                  <a:pt x="2787404" y="2698152"/>
                </a:cubicBezTo>
                <a:cubicBezTo>
                  <a:pt x="2784569" y="2692390"/>
                  <a:pt x="2779859" y="2689509"/>
                  <a:pt x="2773273" y="2689509"/>
                </a:cubicBezTo>
                <a:cubicBezTo>
                  <a:pt x="2765773" y="2689509"/>
                  <a:pt x="2761108" y="2691933"/>
                  <a:pt x="2759279" y="2696780"/>
                </a:cubicBezTo>
                <a:cubicBezTo>
                  <a:pt x="2757450" y="2701628"/>
                  <a:pt x="2756535" y="2714205"/>
                  <a:pt x="2756535" y="2734511"/>
                </a:cubicBezTo>
                <a:lnTo>
                  <a:pt x="2756535" y="2772652"/>
                </a:lnTo>
                <a:lnTo>
                  <a:pt x="2652536" y="2772652"/>
                </a:lnTo>
                <a:lnTo>
                  <a:pt x="2652536" y="2748231"/>
                </a:lnTo>
                <a:cubicBezTo>
                  <a:pt x="2652536" y="2720059"/>
                  <a:pt x="2655784" y="2698335"/>
                  <a:pt x="2662278" y="2683060"/>
                </a:cubicBezTo>
                <a:cubicBezTo>
                  <a:pt x="2668772" y="2667785"/>
                  <a:pt x="2681806" y="2654294"/>
                  <a:pt x="2701380" y="2642586"/>
                </a:cubicBezTo>
                <a:cubicBezTo>
                  <a:pt x="2720954" y="2630878"/>
                  <a:pt x="2746382" y="2625024"/>
                  <a:pt x="2777664" y="2625024"/>
                </a:cubicBezTo>
                <a:close/>
                <a:moveTo>
                  <a:pt x="2633891" y="2625024"/>
                </a:moveTo>
                <a:lnTo>
                  <a:pt x="2633891" y="2753170"/>
                </a:lnTo>
                <a:cubicBezTo>
                  <a:pt x="2613585" y="2753170"/>
                  <a:pt x="2598676" y="2755914"/>
                  <a:pt x="2589164" y="2761402"/>
                </a:cubicBezTo>
                <a:cubicBezTo>
                  <a:pt x="2579651" y="2766890"/>
                  <a:pt x="2573797" y="2774527"/>
                  <a:pt x="2571602" y="2784315"/>
                </a:cubicBezTo>
                <a:cubicBezTo>
                  <a:pt x="2569406" y="2794102"/>
                  <a:pt x="2568309" y="2816648"/>
                  <a:pt x="2568309" y="2851955"/>
                </a:cubicBezTo>
                <a:lnTo>
                  <a:pt x="2568309" y="2995741"/>
                </a:lnTo>
                <a:lnTo>
                  <a:pt x="2457450" y="2995741"/>
                </a:lnTo>
                <a:lnTo>
                  <a:pt x="2457450" y="2631610"/>
                </a:lnTo>
                <a:lnTo>
                  <a:pt x="2568309" y="2631610"/>
                </a:lnTo>
                <a:lnTo>
                  <a:pt x="2563919" y="2679493"/>
                </a:lnTo>
                <a:cubicBezTo>
                  <a:pt x="2580017" y="2645199"/>
                  <a:pt x="2603341" y="2627042"/>
                  <a:pt x="2633891" y="2625024"/>
                </a:cubicBezTo>
                <a:close/>
                <a:moveTo>
                  <a:pt x="2291065" y="2625024"/>
                </a:moveTo>
                <a:cubicBezTo>
                  <a:pt x="2322165" y="2625024"/>
                  <a:pt x="2347821" y="2630924"/>
                  <a:pt x="2368035" y="2642723"/>
                </a:cubicBezTo>
                <a:cubicBezTo>
                  <a:pt x="2388249" y="2654523"/>
                  <a:pt x="2402427" y="2670163"/>
                  <a:pt x="2410567" y="2689646"/>
                </a:cubicBezTo>
                <a:cubicBezTo>
                  <a:pt x="2418708" y="2709128"/>
                  <a:pt x="2422778" y="2736523"/>
                  <a:pt x="2422778" y="2771829"/>
                </a:cubicBezTo>
                <a:lnTo>
                  <a:pt x="2422778" y="2820124"/>
                </a:lnTo>
                <a:lnTo>
                  <a:pt x="2279266" y="2820124"/>
                </a:lnTo>
                <a:lnTo>
                  <a:pt x="2279266" y="2898877"/>
                </a:lnTo>
                <a:cubicBezTo>
                  <a:pt x="2279266" y="2915341"/>
                  <a:pt x="2280455" y="2925952"/>
                  <a:pt x="2282833" y="2930708"/>
                </a:cubicBezTo>
                <a:cubicBezTo>
                  <a:pt x="2285212" y="2935464"/>
                  <a:pt x="2289785" y="2937843"/>
                  <a:pt x="2296553" y="2937843"/>
                </a:cubicBezTo>
                <a:cubicBezTo>
                  <a:pt x="2304968" y="2937843"/>
                  <a:pt x="2310594" y="2934687"/>
                  <a:pt x="2313429" y="2928376"/>
                </a:cubicBezTo>
                <a:cubicBezTo>
                  <a:pt x="2316265" y="2922064"/>
                  <a:pt x="2317682" y="2909854"/>
                  <a:pt x="2317682" y="2891743"/>
                </a:cubicBezTo>
                <a:lnTo>
                  <a:pt x="2317682" y="2843723"/>
                </a:lnTo>
                <a:lnTo>
                  <a:pt x="2422778" y="2843723"/>
                </a:lnTo>
                <a:lnTo>
                  <a:pt x="2422778" y="2870614"/>
                </a:lnTo>
                <a:cubicBezTo>
                  <a:pt x="2422778" y="2893115"/>
                  <a:pt x="2421360" y="2910402"/>
                  <a:pt x="2418525" y="2922476"/>
                </a:cubicBezTo>
                <a:cubicBezTo>
                  <a:pt x="2415690" y="2934550"/>
                  <a:pt x="2409058" y="2947446"/>
                  <a:pt x="2398630" y="2961167"/>
                </a:cubicBezTo>
                <a:cubicBezTo>
                  <a:pt x="2388203" y="2974887"/>
                  <a:pt x="2374987" y="2985177"/>
                  <a:pt x="2358980" y="2992037"/>
                </a:cubicBezTo>
                <a:cubicBezTo>
                  <a:pt x="2342973" y="2998897"/>
                  <a:pt x="2322896" y="3002327"/>
                  <a:pt x="2298749" y="3002327"/>
                </a:cubicBezTo>
                <a:cubicBezTo>
                  <a:pt x="2275333" y="3002327"/>
                  <a:pt x="2254661" y="2998943"/>
                  <a:pt x="2236734" y="2992174"/>
                </a:cubicBezTo>
                <a:cubicBezTo>
                  <a:pt x="2218806" y="2985405"/>
                  <a:pt x="2204858" y="2976121"/>
                  <a:pt x="2194887" y="2964322"/>
                </a:cubicBezTo>
                <a:cubicBezTo>
                  <a:pt x="2184918" y="2952523"/>
                  <a:pt x="2178012" y="2939535"/>
                  <a:pt x="2174170" y="2925357"/>
                </a:cubicBezTo>
                <a:cubicBezTo>
                  <a:pt x="2170329" y="2911180"/>
                  <a:pt x="2168408" y="2890554"/>
                  <a:pt x="2168408" y="2863480"/>
                </a:cubicBezTo>
                <a:lnTo>
                  <a:pt x="2168408" y="2757286"/>
                </a:lnTo>
                <a:cubicBezTo>
                  <a:pt x="2168408" y="2725455"/>
                  <a:pt x="2172707" y="2700348"/>
                  <a:pt x="2181305" y="2681963"/>
                </a:cubicBezTo>
                <a:cubicBezTo>
                  <a:pt x="2189903" y="2663578"/>
                  <a:pt x="2203989" y="2649492"/>
                  <a:pt x="2223562" y="2639705"/>
                </a:cubicBezTo>
                <a:cubicBezTo>
                  <a:pt x="2243137" y="2629918"/>
                  <a:pt x="2265638" y="2625024"/>
                  <a:pt x="2291065" y="2625024"/>
                </a:cubicBezTo>
                <a:close/>
                <a:moveTo>
                  <a:pt x="2056982" y="2625024"/>
                </a:moveTo>
                <a:cubicBezTo>
                  <a:pt x="2076007" y="2625024"/>
                  <a:pt x="2091557" y="2629506"/>
                  <a:pt x="2103630" y="2638470"/>
                </a:cubicBezTo>
                <a:cubicBezTo>
                  <a:pt x="2115704" y="2647434"/>
                  <a:pt x="2123478" y="2658730"/>
                  <a:pt x="2126954" y="2672359"/>
                </a:cubicBezTo>
                <a:cubicBezTo>
                  <a:pt x="2130430" y="2685987"/>
                  <a:pt x="2132168" y="2708717"/>
                  <a:pt x="2132168" y="2740547"/>
                </a:cubicBezTo>
                <a:lnTo>
                  <a:pt x="2132168" y="2995741"/>
                </a:lnTo>
                <a:lnTo>
                  <a:pt x="2021309" y="2995741"/>
                </a:lnTo>
                <a:lnTo>
                  <a:pt x="2021309" y="2743566"/>
                </a:lnTo>
                <a:cubicBezTo>
                  <a:pt x="2021309" y="2718504"/>
                  <a:pt x="2020486" y="2703229"/>
                  <a:pt x="2018840" y="2697741"/>
                </a:cubicBezTo>
                <a:cubicBezTo>
                  <a:pt x="2017194" y="2692253"/>
                  <a:pt x="2012621" y="2689509"/>
                  <a:pt x="2005120" y="2689509"/>
                </a:cubicBezTo>
                <a:cubicBezTo>
                  <a:pt x="1997254" y="2689509"/>
                  <a:pt x="1992315" y="2692664"/>
                  <a:pt x="1990302" y="2698976"/>
                </a:cubicBezTo>
                <a:cubicBezTo>
                  <a:pt x="1988290" y="2705287"/>
                  <a:pt x="1987284" y="2722163"/>
                  <a:pt x="1987284" y="2749603"/>
                </a:cubicBezTo>
                <a:lnTo>
                  <a:pt x="1987284" y="2995741"/>
                </a:lnTo>
                <a:lnTo>
                  <a:pt x="1876425" y="2995741"/>
                </a:lnTo>
                <a:lnTo>
                  <a:pt x="1876425" y="2631610"/>
                </a:lnTo>
                <a:lnTo>
                  <a:pt x="1989205" y="2631610"/>
                </a:lnTo>
                <a:lnTo>
                  <a:pt x="1987284" y="2665156"/>
                </a:lnTo>
                <a:cubicBezTo>
                  <a:pt x="1995333" y="2651778"/>
                  <a:pt x="2005166" y="2641746"/>
                  <a:pt x="2016782" y="2635057"/>
                </a:cubicBezTo>
                <a:cubicBezTo>
                  <a:pt x="2028399" y="2628369"/>
                  <a:pt x="2041798" y="2625024"/>
                  <a:pt x="2056982" y="2625024"/>
                </a:cubicBezTo>
                <a:close/>
                <a:moveTo>
                  <a:pt x="720263" y="2625024"/>
                </a:moveTo>
                <a:cubicBezTo>
                  <a:pt x="757765" y="2625024"/>
                  <a:pt x="786029" y="2631656"/>
                  <a:pt x="805054" y="2644918"/>
                </a:cubicBezTo>
                <a:cubicBezTo>
                  <a:pt x="824079" y="2658181"/>
                  <a:pt x="835512" y="2674462"/>
                  <a:pt x="839354" y="2693762"/>
                </a:cubicBezTo>
                <a:cubicBezTo>
                  <a:pt x="843196" y="2713062"/>
                  <a:pt x="845116" y="2752804"/>
                  <a:pt x="845116" y="2812990"/>
                </a:cubicBezTo>
                <a:lnTo>
                  <a:pt x="845116" y="2995741"/>
                </a:lnTo>
                <a:lnTo>
                  <a:pt x="737276" y="2995741"/>
                </a:lnTo>
                <a:lnTo>
                  <a:pt x="737276" y="2963293"/>
                </a:lnTo>
                <a:cubicBezTo>
                  <a:pt x="730508" y="2976304"/>
                  <a:pt x="721773" y="2986063"/>
                  <a:pt x="711071" y="2992568"/>
                </a:cubicBezTo>
                <a:cubicBezTo>
                  <a:pt x="700369" y="2999074"/>
                  <a:pt x="687610" y="3002327"/>
                  <a:pt x="672792" y="3002327"/>
                </a:cubicBezTo>
                <a:cubicBezTo>
                  <a:pt x="653401" y="3002327"/>
                  <a:pt x="635611" y="2996885"/>
                  <a:pt x="619421" y="2986000"/>
                </a:cubicBezTo>
                <a:cubicBezTo>
                  <a:pt x="603231" y="2975115"/>
                  <a:pt x="595136" y="2951288"/>
                  <a:pt x="595136" y="2914518"/>
                </a:cubicBezTo>
                <a:lnTo>
                  <a:pt x="595136" y="2884608"/>
                </a:lnTo>
                <a:cubicBezTo>
                  <a:pt x="595136" y="2857351"/>
                  <a:pt x="599435" y="2838783"/>
                  <a:pt x="608033" y="2828905"/>
                </a:cubicBezTo>
                <a:cubicBezTo>
                  <a:pt x="616631" y="2819026"/>
                  <a:pt x="637943" y="2807502"/>
                  <a:pt x="671969" y="2794330"/>
                </a:cubicBezTo>
                <a:cubicBezTo>
                  <a:pt x="708373" y="2780061"/>
                  <a:pt x="727855" y="2770457"/>
                  <a:pt x="730416" y="2765518"/>
                </a:cubicBezTo>
                <a:cubicBezTo>
                  <a:pt x="732977" y="2760579"/>
                  <a:pt x="734258" y="2750517"/>
                  <a:pt x="734258" y="2735334"/>
                </a:cubicBezTo>
                <a:cubicBezTo>
                  <a:pt x="734258" y="2716309"/>
                  <a:pt x="732840" y="2703915"/>
                  <a:pt x="730005" y="2698152"/>
                </a:cubicBezTo>
                <a:cubicBezTo>
                  <a:pt x="727169" y="2692390"/>
                  <a:pt x="722459" y="2689509"/>
                  <a:pt x="715873" y="2689509"/>
                </a:cubicBezTo>
                <a:cubicBezTo>
                  <a:pt x="708373" y="2689509"/>
                  <a:pt x="703708" y="2691933"/>
                  <a:pt x="701879" y="2696780"/>
                </a:cubicBezTo>
                <a:cubicBezTo>
                  <a:pt x="700049" y="2701628"/>
                  <a:pt x="699134" y="2714205"/>
                  <a:pt x="699134" y="2734511"/>
                </a:cubicBezTo>
                <a:lnTo>
                  <a:pt x="699134" y="2772652"/>
                </a:lnTo>
                <a:lnTo>
                  <a:pt x="595136" y="2772652"/>
                </a:lnTo>
                <a:lnTo>
                  <a:pt x="595136" y="2748231"/>
                </a:lnTo>
                <a:cubicBezTo>
                  <a:pt x="595136" y="2720059"/>
                  <a:pt x="598383" y="2698335"/>
                  <a:pt x="604878" y="2683060"/>
                </a:cubicBezTo>
                <a:cubicBezTo>
                  <a:pt x="611372" y="2667785"/>
                  <a:pt x="624406" y="2654294"/>
                  <a:pt x="643980" y="2642586"/>
                </a:cubicBezTo>
                <a:cubicBezTo>
                  <a:pt x="663554" y="2630878"/>
                  <a:pt x="688982" y="2625024"/>
                  <a:pt x="720263" y="2625024"/>
                </a:cubicBezTo>
                <a:close/>
                <a:moveTo>
                  <a:pt x="433690" y="2625024"/>
                </a:moveTo>
                <a:cubicBezTo>
                  <a:pt x="464789" y="2625024"/>
                  <a:pt x="490446" y="2630924"/>
                  <a:pt x="510660" y="2642723"/>
                </a:cubicBezTo>
                <a:cubicBezTo>
                  <a:pt x="530874" y="2654523"/>
                  <a:pt x="545052" y="2670163"/>
                  <a:pt x="553192" y="2689646"/>
                </a:cubicBezTo>
                <a:cubicBezTo>
                  <a:pt x="561333" y="2709128"/>
                  <a:pt x="565403" y="2736523"/>
                  <a:pt x="565403" y="2771829"/>
                </a:cubicBezTo>
                <a:lnTo>
                  <a:pt x="565403" y="2820124"/>
                </a:lnTo>
                <a:lnTo>
                  <a:pt x="421891" y="2820124"/>
                </a:lnTo>
                <a:lnTo>
                  <a:pt x="421891" y="2898877"/>
                </a:lnTo>
                <a:cubicBezTo>
                  <a:pt x="421891" y="2915341"/>
                  <a:pt x="423080" y="2925952"/>
                  <a:pt x="425458" y="2930708"/>
                </a:cubicBezTo>
                <a:cubicBezTo>
                  <a:pt x="427837" y="2935464"/>
                  <a:pt x="432410" y="2937843"/>
                  <a:pt x="439178" y="2937843"/>
                </a:cubicBezTo>
                <a:cubicBezTo>
                  <a:pt x="447593" y="2937843"/>
                  <a:pt x="453219" y="2934687"/>
                  <a:pt x="456054" y="2928376"/>
                </a:cubicBezTo>
                <a:cubicBezTo>
                  <a:pt x="458890" y="2922064"/>
                  <a:pt x="460307" y="2909854"/>
                  <a:pt x="460307" y="2891743"/>
                </a:cubicBezTo>
                <a:lnTo>
                  <a:pt x="460307" y="2843723"/>
                </a:lnTo>
                <a:lnTo>
                  <a:pt x="565403" y="2843723"/>
                </a:lnTo>
                <a:lnTo>
                  <a:pt x="565403" y="2870614"/>
                </a:lnTo>
                <a:cubicBezTo>
                  <a:pt x="565403" y="2893115"/>
                  <a:pt x="563986" y="2910402"/>
                  <a:pt x="561150" y="2922476"/>
                </a:cubicBezTo>
                <a:cubicBezTo>
                  <a:pt x="558315" y="2934550"/>
                  <a:pt x="551683" y="2947446"/>
                  <a:pt x="541256" y="2961167"/>
                </a:cubicBezTo>
                <a:cubicBezTo>
                  <a:pt x="530829" y="2974887"/>
                  <a:pt x="517611" y="2985177"/>
                  <a:pt x="501605" y="2992037"/>
                </a:cubicBezTo>
                <a:cubicBezTo>
                  <a:pt x="485598" y="2998897"/>
                  <a:pt x="465521" y="3002327"/>
                  <a:pt x="441373" y="3002327"/>
                </a:cubicBezTo>
                <a:cubicBezTo>
                  <a:pt x="417958" y="3002327"/>
                  <a:pt x="397286" y="2998943"/>
                  <a:pt x="379359" y="2992174"/>
                </a:cubicBezTo>
                <a:cubicBezTo>
                  <a:pt x="361431" y="2985405"/>
                  <a:pt x="347482" y="2976121"/>
                  <a:pt x="337513" y="2964322"/>
                </a:cubicBezTo>
                <a:cubicBezTo>
                  <a:pt x="327543" y="2952523"/>
                  <a:pt x="320637" y="2939535"/>
                  <a:pt x="316795" y="2925357"/>
                </a:cubicBezTo>
                <a:cubicBezTo>
                  <a:pt x="312954" y="2911180"/>
                  <a:pt x="311033" y="2890554"/>
                  <a:pt x="311033" y="2863480"/>
                </a:cubicBezTo>
                <a:lnTo>
                  <a:pt x="311033" y="2757286"/>
                </a:lnTo>
                <a:cubicBezTo>
                  <a:pt x="311033" y="2725455"/>
                  <a:pt x="315332" y="2700348"/>
                  <a:pt x="323929" y="2681963"/>
                </a:cubicBezTo>
                <a:cubicBezTo>
                  <a:pt x="332527" y="2663578"/>
                  <a:pt x="346613" y="2649492"/>
                  <a:pt x="366188" y="2639705"/>
                </a:cubicBezTo>
                <a:cubicBezTo>
                  <a:pt x="385762" y="2629918"/>
                  <a:pt x="408263" y="2625024"/>
                  <a:pt x="433690" y="2625024"/>
                </a:cubicBezTo>
                <a:close/>
                <a:moveTo>
                  <a:pt x="5835062" y="2583041"/>
                </a:moveTo>
                <a:lnTo>
                  <a:pt x="5946195" y="2583041"/>
                </a:lnTo>
                <a:lnTo>
                  <a:pt x="5946195" y="2640391"/>
                </a:lnTo>
                <a:lnTo>
                  <a:pt x="5976105" y="2640391"/>
                </a:lnTo>
                <a:lnTo>
                  <a:pt x="5976105" y="2698015"/>
                </a:lnTo>
                <a:lnTo>
                  <a:pt x="5946195" y="2698015"/>
                </a:lnTo>
                <a:lnTo>
                  <a:pt x="5946195" y="2892840"/>
                </a:lnTo>
                <a:cubicBezTo>
                  <a:pt x="5946195" y="2916805"/>
                  <a:pt x="5947430" y="2930159"/>
                  <a:pt x="5949900" y="2932903"/>
                </a:cubicBezTo>
                <a:cubicBezTo>
                  <a:pt x="5952369" y="2935647"/>
                  <a:pt x="5962659" y="2937019"/>
                  <a:pt x="5980770" y="2937019"/>
                </a:cubicBezTo>
                <a:lnTo>
                  <a:pt x="5980770" y="2995741"/>
                </a:lnTo>
                <a:lnTo>
                  <a:pt x="5936042" y="2995741"/>
                </a:lnTo>
                <a:cubicBezTo>
                  <a:pt x="5910797" y="2995741"/>
                  <a:pt x="5892778" y="2994689"/>
                  <a:pt x="5881985" y="2992586"/>
                </a:cubicBezTo>
                <a:cubicBezTo>
                  <a:pt x="5871192" y="2990482"/>
                  <a:pt x="5861679" y="2985634"/>
                  <a:pt x="5853447" y="2978042"/>
                </a:cubicBezTo>
                <a:cubicBezTo>
                  <a:pt x="5845215" y="2970451"/>
                  <a:pt x="5840093" y="2961761"/>
                  <a:pt x="5838081" y="2951974"/>
                </a:cubicBezTo>
                <a:cubicBezTo>
                  <a:pt x="5836069" y="2942187"/>
                  <a:pt x="5835062" y="2919183"/>
                  <a:pt x="5835062" y="2882962"/>
                </a:cubicBezTo>
                <a:lnTo>
                  <a:pt x="5835062" y="2698015"/>
                </a:lnTo>
                <a:lnTo>
                  <a:pt x="5811189" y="2698015"/>
                </a:lnTo>
                <a:lnTo>
                  <a:pt x="5811189" y="2640391"/>
                </a:lnTo>
                <a:lnTo>
                  <a:pt x="5835062" y="2640391"/>
                </a:lnTo>
                <a:close/>
                <a:moveTo>
                  <a:pt x="5663612" y="2583041"/>
                </a:moveTo>
                <a:lnTo>
                  <a:pt x="5774745" y="2583041"/>
                </a:lnTo>
                <a:lnTo>
                  <a:pt x="5774745" y="2640391"/>
                </a:lnTo>
                <a:lnTo>
                  <a:pt x="5804655" y="2640391"/>
                </a:lnTo>
                <a:lnTo>
                  <a:pt x="5804655" y="2698015"/>
                </a:lnTo>
                <a:lnTo>
                  <a:pt x="5774745" y="2698015"/>
                </a:lnTo>
                <a:lnTo>
                  <a:pt x="5774745" y="2892840"/>
                </a:lnTo>
                <a:cubicBezTo>
                  <a:pt x="5774745" y="2916805"/>
                  <a:pt x="5775980" y="2930159"/>
                  <a:pt x="5778450" y="2932903"/>
                </a:cubicBezTo>
                <a:cubicBezTo>
                  <a:pt x="5780919" y="2935647"/>
                  <a:pt x="5791209" y="2937019"/>
                  <a:pt x="5809320" y="2937019"/>
                </a:cubicBezTo>
                <a:lnTo>
                  <a:pt x="5809320" y="2995741"/>
                </a:lnTo>
                <a:lnTo>
                  <a:pt x="5764592" y="2995741"/>
                </a:lnTo>
                <a:cubicBezTo>
                  <a:pt x="5739347" y="2995741"/>
                  <a:pt x="5721329" y="2994689"/>
                  <a:pt x="5710535" y="2992586"/>
                </a:cubicBezTo>
                <a:cubicBezTo>
                  <a:pt x="5699742" y="2990482"/>
                  <a:pt x="5690229" y="2985634"/>
                  <a:pt x="5681997" y="2978042"/>
                </a:cubicBezTo>
                <a:cubicBezTo>
                  <a:pt x="5673765" y="2970451"/>
                  <a:pt x="5668643" y="2961761"/>
                  <a:pt x="5666631" y="2951974"/>
                </a:cubicBezTo>
                <a:cubicBezTo>
                  <a:pt x="5664618" y="2942187"/>
                  <a:pt x="5663612" y="2919183"/>
                  <a:pt x="5663612" y="2882962"/>
                </a:cubicBezTo>
                <a:lnTo>
                  <a:pt x="5663612" y="2698015"/>
                </a:lnTo>
                <a:lnTo>
                  <a:pt x="5639739" y="2698015"/>
                </a:lnTo>
                <a:lnTo>
                  <a:pt x="5639739" y="2640391"/>
                </a:lnTo>
                <a:lnTo>
                  <a:pt x="5663612" y="2640391"/>
                </a:lnTo>
                <a:close/>
                <a:moveTo>
                  <a:pt x="3701463" y="2583041"/>
                </a:moveTo>
                <a:lnTo>
                  <a:pt x="3812595" y="2583041"/>
                </a:lnTo>
                <a:lnTo>
                  <a:pt x="3812595" y="2640391"/>
                </a:lnTo>
                <a:lnTo>
                  <a:pt x="3842505" y="2640391"/>
                </a:lnTo>
                <a:lnTo>
                  <a:pt x="3842505" y="2698015"/>
                </a:lnTo>
                <a:lnTo>
                  <a:pt x="3812595" y="2698015"/>
                </a:lnTo>
                <a:lnTo>
                  <a:pt x="3812595" y="2892840"/>
                </a:lnTo>
                <a:cubicBezTo>
                  <a:pt x="3812595" y="2916805"/>
                  <a:pt x="3813830" y="2930159"/>
                  <a:pt x="3816299" y="2932903"/>
                </a:cubicBezTo>
                <a:cubicBezTo>
                  <a:pt x="3818769" y="2935647"/>
                  <a:pt x="3829059" y="2937019"/>
                  <a:pt x="3847170" y="2937019"/>
                </a:cubicBezTo>
                <a:lnTo>
                  <a:pt x="3847170" y="2995741"/>
                </a:lnTo>
                <a:lnTo>
                  <a:pt x="3802443" y="2995741"/>
                </a:lnTo>
                <a:cubicBezTo>
                  <a:pt x="3777198" y="2995741"/>
                  <a:pt x="3759179" y="2994689"/>
                  <a:pt x="3748386" y="2992586"/>
                </a:cubicBezTo>
                <a:cubicBezTo>
                  <a:pt x="3737593" y="2990482"/>
                  <a:pt x="3728080" y="2985634"/>
                  <a:pt x="3719848" y="2978042"/>
                </a:cubicBezTo>
                <a:cubicBezTo>
                  <a:pt x="3711616" y="2970451"/>
                  <a:pt x="3706494" y="2961761"/>
                  <a:pt x="3704482" y="2951974"/>
                </a:cubicBezTo>
                <a:cubicBezTo>
                  <a:pt x="3702469" y="2942187"/>
                  <a:pt x="3701463" y="2919183"/>
                  <a:pt x="3701463" y="2882962"/>
                </a:cubicBezTo>
                <a:lnTo>
                  <a:pt x="3701463" y="2698015"/>
                </a:lnTo>
                <a:lnTo>
                  <a:pt x="3677590" y="2698015"/>
                </a:lnTo>
                <a:lnTo>
                  <a:pt x="3677590" y="2640391"/>
                </a:lnTo>
                <a:lnTo>
                  <a:pt x="3701463" y="2640391"/>
                </a:lnTo>
                <a:close/>
                <a:moveTo>
                  <a:pt x="891588" y="2583041"/>
                </a:moveTo>
                <a:lnTo>
                  <a:pt x="1002721" y="2583041"/>
                </a:lnTo>
                <a:lnTo>
                  <a:pt x="1002721" y="2640391"/>
                </a:lnTo>
                <a:lnTo>
                  <a:pt x="1032631" y="2640391"/>
                </a:lnTo>
                <a:lnTo>
                  <a:pt x="1032631" y="2698015"/>
                </a:lnTo>
                <a:lnTo>
                  <a:pt x="1002721" y="2698015"/>
                </a:lnTo>
                <a:lnTo>
                  <a:pt x="1002721" y="2892840"/>
                </a:lnTo>
                <a:cubicBezTo>
                  <a:pt x="1002721" y="2916805"/>
                  <a:pt x="1003956" y="2930159"/>
                  <a:pt x="1006425" y="2932903"/>
                </a:cubicBezTo>
                <a:cubicBezTo>
                  <a:pt x="1008895" y="2935647"/>
                  <a:pt x="1019185" y="2937019"/>
                  <a:pt x="1037295" y="2937019"/>
                </a:cubicBezTo>
                <a:lnTo>
                  <a:pt x="1037295" y="2995741"/>
                </a:lnTo>
                <a:lnTo>
                  <a:pt x="992568" y="2995741"/>
                </a:lnTo>
                <a:cubicBezTo>
                  <a:pt x="967323" y="2995741"/>
                  <a:pt x="949304" y="2994689"/>
                  <a:pt x="938511" y="2992586"/>
                </a:cubicBezTo>
                <a:cubicBezTo>
                  <a:pt x="927717" y="2990482"/>
                  <a:pt x="918205" y="2985634"/>
                  <a:pt x="909973" y="2978042"/>
                </a:cubicBezTo>
                <a:cubicBezTo>
                  <a:pt x="901741" y="2970451"/>
                  <a:pt x="896619" y="2961761"/>
                  <a:pt x="894606" y="2951974"/>
                </a:cubicBezTo>
                <a:cubicBezTo>
                  <a:pt x="892594" y="2942187"/>
                  <a:pt x="891588" y="2919183"/>
                  <a:pt x="891588" y="2882962"/>
                </a:cubicBezTo>
                <a:lnTo>
                  <a:pt x="891588" y="2698015"/>
                </a:lnTo>
                <a:lnTo>
                  <a:pt x="867715" y="2698015"/>
                </a:lnTo>
                <a:lnTo>
                  <a:pt x="867715" y="2640391"/>
                </a:lnTo>
                <a:lnTo>
                  <a:pt x="891588" y="2640391"/>
                </a:lnTo>
                <a:close/>
                <a:moveTo>
                  <a:pt x="10134600" y="2551485"/>
                </a:moveTo>
                <a:lnTo>
                  <a:pt x="10134600" y="2995741"/>
                </a:lnTo>
                <a:lnTo>
                  <a:pt x="10245458" y="2995741"/>
                </a:lnTo>
                <a:lnTo>
                  <a:pt x="10245458" y="2735883"/>
                </a:lnTo>
                <a:cubicBezTo>
                  <a:pt x="10245458" y="2717406"/>
                  <a:pt x="10246648" y="2705058"/>
                  <a:pt x="10249025" y="2698838"/>
                </a:cubicBezTo>
                <a:cubicBezTo>
                  <a:pt x="10251403" y="2692619"/>
                  <a:pt x="10255977" y="2689509"/>
                  <a:pt x="10262745" y="2689509"/>
                </a:cubicBezTo>
                <a:cubicBezTo>
                  <a:pt x="10270062" y="2689509"/>
                  <a:pt x="10274774" y="2692527"/>
                  <a:pt x="10276877" y="2698564"/>
                </a:cubicBezTo>
                <a:cubicBezTo>
                  <a:pt x="10278980" y="2704601"/>
                  <a:pt x="10280033" y="2718230"/>
                  <a:pt x="10280033" y="2739450"/>
                </a:cubicBezTo>
                <a:lnTo>
                  <a:pt x="10280033" y="2995741"/>
                </a:lnTo>
                <a:lnTo>
                  <a:pt x="10390891" y="2995741"/>
                </a:lnTo>
                <a:lnTo>
                  <a:pt x="10390891" y="2744663"/>
                </a:lnTo>
                <a:cubicBezTo>
                  <a:pt x="10390891" y="2710455"/>
                  <a:pt x="10389382" y="2686902"/>
                  <a:pt x="10386363" y="2674005"/>
                </a:cubicBezTo>
                <a:cubicBezTo>
                  <a:pt x="10383345" y="2661108"/>
                  <a:pt x="10375021" y="2649720"/>
                  <a:pt x="10361393" y="2639842"/>
                </a:cubicBezTo>
                <a:cubicBezTo>
                  <a:pt x="10347765" y="2629963"/>
                  <a:pt x="10331254" y="2625024"/>
                  <a:pt x="10311863" y="2625024"/>
                </a:cubicBezTo>
                <a:cubicBezTo>
                  <a:pt x="10299241" y="2625024"/>
                  <a:pt x="10287396" y="2627225"/>
                  <a:pt x="10276328" y="2631627"/>
                </a:cubicBezTo>
                <a:cubicBezTo>
                  <a:pt x="10265260" y="2636029"/>
                  <a:pt x="10254970" y="2642632"/>
                  <a:pt x="10245458" y="2651435"/>
                </a:cubicBezTo>
                <a:lnTo>
                  <a:pt x="10245458" y="2551485"/>
                </a:lnTo>
                <a:close/>
                <a:moveTo>
                  <a:pt x="9437717" y="2551485"/>
                </a:moveTo>
                <a:lnTo>
                  <a:pt x="9437717" y="2654728"/>
                </a:lnTo>
                <a:cubicBezTo>
                  <a:pt x="9428388" y="2644827"/>
                  <a:pt x="9418005" y="2637401"/>
                  <a:pt x="9406573" y="2632450"/>
                </a:cubicBezTo>
                <a:cubicBezTo>
                  <a:pt x="9395138" y="2627500"/>
                  <a:pt x="9382562" y="2625024"/>
                  <a:pt x="9368842" y="2625024"/>
                </a:cubicBezTo>
                <a:cubicBezTo>
                  <a:pt x="9351097" y="2625024"/>
                  <a:pt x="9335822" y="2629460"/>
                  <a:pt x="9323017" y="2638333"/>
                </a:cubicBezTo>
                <a:cubicBezTo>
                  <a:pt x="9310211" y="2647205"/>
                  <a:pt x="9302026" y="2657495"/>
                  <a:pt x="9298458" y="2669203"/>
                </a:cubicBezTo>
                <a:cubicBezTo>
                  <a:pt x="9294891" y="2680911"/>
                  <a:pt x="9293107" y="2700759"/>
                  <a:pt x="9293107" y="2728748"/>
                </a:cubicBezTo>
                <a:lnTo>
                  <a:pt x="9293107" y="2899152"/>
                </a:lnTo>
                <a:cubicBezTo>
                  <a:pt x="9293107" y="2926043"/>
                  <a:pt x="9294891" y="2945434"/>
                  <a:pt x="9298458" y="2957325"/>
                </a:cubicBezTo>
                <a:cubicBezTo>
                  <a:pt x="9302026" y="2969216"/>
                  <a:pt x="9310120" y="2979689"/>
                  <a:pt x="9322743" y="2988744"/>
                </a:cubicBezTo>
                <a:cubicBezTo>
                  <a:pt x="9335365" y="2997799"/>
                  <a:pt x="9350274" y="3002327"/>
                  <a:pt x="9367470" y="3002327"/>
                </a:cubicBezTo>
                <a:cubicBezTo>
                  <a:pt x="9380275" y="3002327"/>
                  <a:pt x="9392532" y="2999577"/>
                  <a:pt x="9404240" y="2994078"/>
                </a:cubicBezTo>
                <a:cubicBezTo>
                  <a:pt x="9415947" y="2988578"/>
                  <a:pt x="9427106" y="2980329"/>
                  <a:pt x="9437717" y="2969330"/>
                </a:cubicBezTo>
                <a:lnTo>
                  <a:pt x="9437717" y="2995741"/>
                </a:lnTo>
                <a:lnTo>
                  <a:pt x="9548576" y="2995741"/>
                </a:lnTo>
                <a:lnTo>
                  <a:pt x="9548576" y="2551485"/>
                </a:lnTo>
                <a:close/>
                <a:moveTo>
                  <a:pt x="8858250" y="2551485"/>
                </a:moveTo>
                <a:lnTo>
                  <a:pt x="8858250" y="2995741"/>
                </a:lnTo>
                <a:lnTo>
                  <a:pt x="8972401" y="2995741"/>
                </a:lnTo>
                <a:lnTo>
                  <a:pt x="8972401" y="2551485"/>
                </a:lnTo>
                <a:close/>
                <a:moveTo>
                  <a:pt x="7670918" y="2551485"/>
                </a:moveTo>
                <a:lnTo>
                  <a:pt x="7670918" y="2995741"/>
                </a:lnTo>
                <a:lnTo>
                  <a:pt x="7804551" y="2995741"/>
                </a:lnTo>
                <a:cubicBezTo>
                  <a:pt x="7851017" y="2995741"/>
                  <a:pt x="7881750" y="2993087"/>
                  <a:pt x="7896751" y="2987779"/>
                </a:cubicBezTo>
                <a:cubicBezTo>
                  <a:pt x="7911751" y="2982471"/>
                  <a:pt x="7922681" y="2972587"/>
                  <a:pt x="7929542" y="2958127"/>
                </a:cubicBezTo>
                <a:cubicBezTo>
                  <a:pt x="7936402" y="2943666"/>
                  <a:pt x="7939832" y="2921427"/>
                  <a:pt x="7939832" y="2891408"/>
                </a:cubicBezTo>
                <a:lnTo>
                  <a:pt x="7939832" y="2850227"/>
                </a:lnTo>
                <a:cubicBezTo>
                  <a:pt x="7939832" y="2821306"/>
                  <a:pt x="7935075" y="2799844"/>
                  <a:pt x="7925563" y="2785841"/>
                </a:cubicBezTo>
                <a:cubicBezTo>
                  <a:pt x="7916050" y="2771838"/>
                  <a:pt x="7897940" y="2761817"/>
                  <a:pt x="7871231" y="2755777"/>
                </a:cubicBezTo>
                <a:cubicBezTo>
                  <a:pt x="7895196" y="2750292"/>
                  <a:pt x="7911248" y="2742430"/>
                  <a:pt x="7919389" y="2732193"/>
                </a:cubicBezTo>
                <a:cubicBezTo>
                  <a:pt x="7927529" y="2721956"/>
                  <a:pt x="7931600" y="2703858"/>
                  <a:pt x="7931600" y="2677898"/>
                </a:cubicBezTo>
                <a:cubicBezTo>
                  <a:pt x="7931600" y="2639508"/>
                  <a:pt x="7925837" y="2611674"/>
                  <a:pt x="7914312" y="2594399"/>
                </a:cubicBezTo>
                <a:cubicBezTo>
                  <a:pt x="7902787" y="2577123"/>
                  <a:pt x="7887650" y="2565651"/>
                  <a:pt x="7868899" y="2559985"/>
                </a:cubicBezTo>
                <a:cubicBezTo>
                  <a:pt x="7850148" y="2554318"/>
                  <a:pt x="7822570" y="2551485"/>
                  <a:pt x="7786167" y="2551485"/>
                </a:cubicBezTo>
                <a:close/>
                <a:moveTo>
                  <a:pt x="5076824" y="2551485"/>
                </a:moveTo>
                <a:lnTo>
                  <a:pt x="5187683" y="2551485"/>
                </a:lnTo>
                <a:lnTo>
                  <a:pt x="5187683" y="2651435"/>
                </a:lnTo>
                <a:cubicBezTo>
                  <a:pt x="5197195" y="2642632"/>
                  <a:pt x="5207485" y="2636029"/>
                  <a:pt x="5218553" y="2631627"/>
                </a:cubicBezTo>
                <a:cubicBezTo>
                  <a:pt x="5229621" y="2627225"/>
                  <a:pt x="5241466" y="2625024"/>
                  <a:pt x="5254088" y="2625024"/>
                </a:cubicBezTo>
                <a:cubicBezTo>
                  <a:pt x="5273479" y="2625024"/>
                  <a:pt x="5289989" y="2629963"/>
                  <a:pt x="5303618" y="2639842"/>
                </a:cubicBezTo>
                <a:cubicBezTo>
                  <a:pt x="5317246" y="2649720"/>
                  <a:pt x="5325570" y="2661108"/>
                  <a:pt x="5328589" y="2674005"/>
                </a:cubicBezTo>
                <a:cubicBezTo>
                  <a:pt x="5331607" y="2686902"/>
                  <a:pt x="5333116" y="2710455"/>
                  <a:pt x="5333116" y="2744663"/>
                </a:cubicBezTo>
                <a:lnTo>
                  <a:pt x="5333116" y="2995741"/>
                </a:lnTo>
                <a:lnTo>
                  <a:pt x="5222257" y="2995741"/>
                </a:lnTo>
                <a:lnTo>
                  <a:pt x="5222257" y="2739450"/>
                </a:lnTo>
                <a:cubicBezTo>
                  <a:pt x="5222257" y="2718230"/>
                  <a:pt x="5221205" y="2704601"/>
                  <a:pt x="5219102" y="2698564"/>
                </a:cubicBezTo>
                <a:cubicBezTo>
                  <a:pt x="5216998" y="2692527"/>
                  <a:pt x="5212287" y="2689509"/>
                  <a:pt x="5204970" y="2689509"/>
                </a:cubicBezTo>
                <a:cubicBezTo>
                  <a:pt x="5198202" y="2689509"/>
                  <a:pt x="5193628" y="2692619"/>
                  <a:pt x="5191250" y="2698838"/>
                </a:cubicBezTo>
                <a:cubicBezTo>
                  <a:pt x="5188872" y="2705058"/>
                  <a:pt x="5187683" y="2717406"/>
                  <a:pt x="5187683" y="2735883"/>
                </a:cubicBezTo>
                <a:lnTo>
                  <a:pt x="5187683" y="2995741"/>
                </a:lnTo>
                <a:lnTo>
                  <a:pt x="5076824" y="2995741"/>
                </a:lnTo>
                <a:close/>
                <a:moveTo>
                  <a:pt x="4219575" y="2551485"/>
                </a:moveTo>
                <a:lnTo>
                  <a:pt x="4333726" y="2551485"/>
                </a:lnTo>
                <a:lnTo>
                  <a:pt x="4333726" y="2609383"/>
                </a:lnTo>
                <a:lnTo>
                  <a:pt x="4219575" y="2609383"/>
                </a:lnTo>
                <a:close/>
                <a:moveTo>
                  <a:pt x="3543301" y="2551485"/>
                </a:moveTo>
                <a:lnTo>
                  <a:pt x="3657452" y="2551485"/>
                </a:lnTo>
                <a:lnTo>
                  <a:pt x="3657452" y="2609383"/>
                </a:lnTo>
                <a:lnTo>
                  <a:pt x="3543301" y="2609383"/>
                </a:lnTo>
                <a:close/>
                <a:moveTo>
                  <a:pt x="3390901" y="2551485"/>
                </a:moveTo>
                <a:lnTo>
                  <a:pt x="3505052" y="2551485"/>
                </a:lnTo>
                <a:lnTo>
                  <a:pt x="3505052" y="2995741"/>
                </a:lnTo>
                <a:lnTo>
                  <a:pt x="3390901" y="2995741"/>
                </a:lnTo>
                <a:close/>
                <a:moveTo>
                  <a:pt x="3238501" y="2551485"/>
                </a:moveTo>
                <a:lnTo>
                  <a:pt x="3352652" y="2551485"/>
                </a:lnTo>
                <a:lnTo>
                  <a:pt x="3352652" y="2609383"/>
                </a:lnTo>
                <a:lnTo>
                  <a:pt x="3238501" y="2609383"/>
                </a:lnTo>
                <a:close/>
                <a:moveTo>
                  <a:pt x="2943226" y="2551485"/>
                </a:moveTo>
                <a:lnTo>
                  <a:pt x="3054084" y="2551485"/>
                </a:lnTo>
                <a:lnTo>
                  <a:pt x="3054084" y="2656649"/>
                </a:lnTo>
                <a:cubicBezTo>
                  <a:pt x="3063231" y="2646016"/>
                  <a:pt x="3073429" y="2638087"/>
                  <a:pt x="3084680" y="2632862"/>
                </a:cubicBezTo>
                <a:cubicBezTo>
                  <a:pt x="3095931" y="2627637"/>
                  <a:pt x="3108141" y="2625024"/>
                  <a:pt x="3121313" y="2625024"/>
                </a:cubicBezTo>
                <a:cubicBezTo>
                  <a:pt x="3136496" y="2625024"/>
                  <a:pt x="3149667" y="2627402"/>
                  <a:pt x="3160827" y="2632159"/>
                </a:cubicBezTo>
                <a:cubicBezTo>
                  <a:pt x="3171985" y="2636915"/>
                  <a:pt x="3180492" y="2643592"/>
                  <a:pt x="3186346" y="2652190"/>
                </a:cubicBezTo>
                <a:cubicBezTo>
                  <a:pt x="3192200" y="2660788"/>
                  <a:pt x="3195721" y="2669203"/>
                  <a:pt x="3196910" y="2677435"/>
                </a:cubicBezTo>
                <a:cubicBezTo>
                  <a:pt x="3198100" y="2685667"/>
                  <a:pt x="3198693" y="2703229"/>
                  <a:pt x="3198693" y="2730120"/>
                </a:cubicBezTo>
                <a:lnTo>
                  <a:pt x="3198693" y="2894212"/>
                </a:lnTo>
                <a:cubicBezTo>
                  <a:pt x="3198693" y="2920921"/>
                  <a:pt x="3196910" y="2940815"/>
                  <a:pt x="3193343" y="2953895"/>
                </a:cubicBezTo>
                <a:cubicBezTo>
                  <a:pt x="3189776" y="2966975"/>
                  <a:pt x="3181406" y="2978317"/>
                  <a:pt x="3168235" y="2987921"/>
                </a:cubicBezTo>
                <a:cubicBezTo>
                  <a:pt x="3155064" y="2997525"/>
                  <a:pt x="3139423" y="3002327"/>
                  <a:pt x="3121313" y="3002327"/>
                </a:cubicBezTo>
                <a:cubicBezTo>
                  <a:pt x="3108324" y="3002327"/>
                  <a:pt x="3096205" y="2999486"/>
                  <a:pt x="3084954" y="2993803"/>
                </a:cubicBezTo>
                <a:cubicBezTo>
                  <a:pt x="3073704" y="2988121"/>
                  <a:pt x="3063414" y="2979597"/>
                  <a:pt x="3054084" y="2968233"/>
                </a:cubicBezTo>
                <a:lnTo>
                  <a:pt x="3046949" y="2995741"/>
                </a:lnTo>
                <a:lnTo>
                  <a:pt x="2943226" y="2995741"/>
                </a:lnTo>
                <a:close/>
                <a:moveTo>
                  <a:pt x="1724026" y="2551485"/>
                </a:moveTo>
                <a:lnTo>
                  <a:pt x="1838177" y="2551485"/>
                </a:lnTo>
                <a:lnTo>
                  <a:pt x="1838177" y="2995741"/>
                </a:lnTo>
                <a:lnTo>
                  <a:pt x="1724026" y="2995741"/>
                </a:lnTo>
                <a:close/>
                <a:moveTo>
                  <a:pt x="1119951" y="2551485"/>
                </a:moveTo>
                <a:lnTo>
                  <a:pt x="1241785" y="2551485"/>
                </a:lnTo>
                <a:cubicBezTo>
                  <a:pt x="1255946" y="2673859"/>
                  <a:pt x="1266053" y="2777400"/>
                  <a:pt x="1272107" y="2862107"/>
                </a:cubicBezTo>
                <a:cubicBezTo>
                  <a:pt x="1278075" y="2776497"/>
                  <a:pt x="1284411" y="2700493"/>
                  <a:pt x="1291113" y="2634097"/>
                </a:cubicBezTo>
                <a:lnTo>
                  <a:pt x="1299135" y="2551485"/>
                </a:lnTo>
                <a:lnTo>
                  <a:pt x="1420970" y="2551485"/>
                </a:lnTo>
                <a:lnTo>
                  <a:pt x="1362179" y="2995741"/>
                </a:lnTo>
                <a:lnTo>
                  <a:pt x="1186699" y="2995741"/>
                </a:lnTo>
                <a:close/>
                <a:moveTo>
                  <a:pt x="3293" y="2551485"/>
                </a:moveTo>
                <a:lnTo>
                  <a:pt x="118817" y="2551485"/>
                </a:lnTo>
                <a:lnTo>
                  <a:pt x="118817" y="2710363"/>
                </a:lnTo>
                <a:lnTo>
                  <a:pt x="153391" y="2710363"/>
                </a:lnTo>
                <a:lnTo>
                  <a:pt x="153391" y="2551485"/>
                </a:lnTo>
                <a:lnTo>
                  <a:pt x="268914" y="2551485"/>
                </a:lnTo>
                <a:lnTo>
                  <a:pt x="268914" y="2995741"/>
                </a:lnTo>
                <a:lnTo>
                  <a:pt x="153391" y="2995741"/>
                </a:lnTo>
                <a:lnTo>
                  <a:pt x="153391" y="2809148"/>
                </a:lnTo>
                <a:lnTo>
                  <a:pt x="118817" y="2809148"/>
                </a:lnTo>
                <a:lnTo>
                  <a:pt x="118817" y="2995741"/>
                </a:lnTo>
                <a:lnTo>
                  <a:pt x="3293" y="2995741"/>
                </a:lnTo>
                <a:close/>
                <a:moveTo>
                  <a:pt x="4897231" y="2542155"/>
                </a:moveTo>
                <a:cubicBezTo>
                  <a:pt x="4931257" y="2542155"/>
                  <a:pt x="4959337" y="2548732"/>
                  <a:pt x="4981472" y="2561886"/>
                </a:cubicBezTo>
                <a:cubicBezTo>
                  <a:pt x="5003607" y="2575040"/>
                  <a:pt x="5018151" y="2591437"/>
                  <a:pt x="5025102" y="2611075"/>
                </a:cubicBezTo>
                <a:cubicBezTo>
                  <a:pt x="5032053" y="2630713"/>
                  <a:pt x="5035529" y="2661267"/>
                  <a:pt x="5035529" y="2702736"/>
                </a:cubicBezTo>
                <a:lnTo>
                  <a:pt x="5035529" y="2744938"/>
                </a:lnTo>
                <a:lnTo>
                  <a:pt x="4920006" y="2744938"/>
                </a:lnTo>
                <a:lnTo>
                  <a:pt x="4920006" y="2667724"/>
                </a:lnTo>
                <a:cubicBezTo>
                  <a:pt x="4920006" y="2645271"/>
                  <a:pt x="4918771" y="2631261"/>
                  <a:pt x="4916302" y="2625693"/>
                </a:cubicBezTo>
                <a:cubicBezTo>
                  <a:pt x="4913832" y="2620125"/>
                  <a:pt x="4908390" y="2617341"/>
                  <a:pt x="4899975" y="2617341"/>
                </a:cubicBezTo>
                <a:cubicBezTo>
                  <a:pt x="4890462" y="2617341"/>
                  <a:pt x="4884425" y="2620726"/>
                  <a:pt x="4881864" y="2627494"/>
                </a:cubicBezTo>
                <a:cubicBezTo>
                  <a:pt x="4879303" y="2634263"/>
                  <a:pt x="4878023" y="2648897"/>
                  <a:pt x="4878023" y="2671398"/>
                </a:cubicBezTo>
                <a:lnTo>
                  <a:pt x="4878023" y="2877748"/>
                </a:lnTo>
                <a:cubicBezTo>
                  <a:pt x="4878023" y="2899335"/>
                  <a:pt x="4879303" y="2913421"/>
                  <a:pt x="4881864" y="2920006"/>
                </a:cubicBezTo>
                <a:cubicBezTo>
                  <a:pt x="4884425" y="2926592"/>
                  <a:pt x="4890188" y="2929885"/>
                  <a:pt x="4899152" y="2929885"/>
                </a:cubicBezTo>
                <a:cubicBezTo>
                  <a:pt x="4907749" y="2929885"/>
                  <a:pt x="4913375" y="2926584"/>
                  <a:pt x="4916027" y="2919983"/>
                </a:cubicBezTo>
                <a:cubicBezTo>
                  <a:pt x="4918680" y="2913381"/>
                  <a:pt x="4920006" y="2897886"/>
                  <a:pt x="4920006" y="2873495"/>
                </a:cubicBezTo>
                <a:lnTo>
                  <a:pt x="4920006" y="2817654"/>
                </a:lnTo>
                <a:lnTo>
                  <a:pt x="5035529" y="2817654"/>
                </a:lnTo>
                <a:lnTo>
                  <a:pt x="5035529" y="2834968"/>
                </a:lnTo>
                <a:cubicBezTo>
                  <a:pt x="5035529" y="2880950"/>
                  <a:pt x="5032282" y="2913559"/>
                  <a:pt x="5025788" y="2932796"/>
                </a:cubicBezTo>
                <a:cubicBezTo>
                  <a:pt x="5019294" y="2952033"/>
                  <a:pt x="5004933" y="2968888"/>
                  <a:pt x="4982707" y="2983361"/>
                </a:cubicBezTo>
                <a:cubicBezTo>
                  <a:pt x="4960480" y="2997834"/>
                  <a:pt x="4933086" y="3005071"/>
                  <a:pt x="4900524" y="3005071"/>
                </a:cubicBezTo>
                <a:cubicBezTo>
                  <a:pt x="4866681" y="3005071"/>
                  <a:pt x="4838783" y="2998943"/>
                  <a:pt x="4816831" y="2986686"/>
                </a:cubicBezTo>
                <a:cubicBezTo>
                  <a:pt x="4794879" y="2974429"/>
                  <a:pt x="4780336" y="2957462"/>
                  <a:pt x="4773201" y="2935784"/>
                </a:cubicBezTo>
                <a:cubicBezTo>
                  <a:pt x="4766067" y="2914107"/>
                  <a:pt x="4762499" y="2881499"/>
                  <a:pt x="4762499" y="2837960"/>
                </a:cubicBezTo>
                <a:lnTo>
                  <a:pt x="4762499" y="2708168"/>
                </a:lnTo>
                <a:cubicBezTo>
                  <a:pt x="4762499" y="2676155"/>
                  <a:pt x="4763597" y="2652144"/>
                  <a:pt x="4765792" y="2636138"/>
                </a:cubicBezTo>
                <a:cubicBezTo>
                  <a:pt x="4767987" y="2620131"/>
                  <a:pt x="4774528" y="2604719"/>
                  <a:pt x="4785412" y="2589901"/>
                </a:cubicBezTo>
                <a:cubicBezTo>
                  <a:pt x="4796297" y="2575083"/>
                  <a:pt x="4811389" y="2563421"/>
                  <a:pt x="4830688" y="2554915"/>
                </a:cubicBezTo>
                <a:cubicBezTo>
                  <a:pt x="4849988" y="2546408"/>
                  <a:pt x="4872169" y="2542155"/>
                  <a:pt x="4897231" y="2542155"/>
                </a:cubicBezTo>
                <a:close/>
                <a:moveTo>
                  <a:pt x="9697282" y="2212994"/>
                </a:moveTo>
                <a:lnTo>
                  <a:pt x="9697282" y="2287905"/>
                </a:lnTo>
                <a:cubicBezTo>
                  <a:pt x="9697282" y="2306199"/>
                  <a:pt x="9696231" y="2317495"/>
                  <a:pt x="9694127" y="2321794"/>
                </a:cubicBezTo>
                <a:cubicBezTo>
                  <a:pt x="9692023" y="2326093"/>
                  <a:pt x="9687496" y="2328242"/>
                  <a:pt x="9680544" y="2328242"/>
                </a:cubicBezTo>
                <a:cubicBezTo>
                  <a:pt x="9673227" y="2328242"/>
                  <a:pt x="9668333" y="2325498"/>
                  <a:pt x="9665863" y="2320010"/>
                </a:cubicBezTo>
                <a:cubicBezTo>
                  <a:pt x="9663394" y="2314522"/>
                  <a:pt x="9662159" y="2302357"/>
                  <a:pt x="9662159" y="2283515"/>
                </a:cubicBezTo>
                <a:cubicBezTo>
                  <a:pt x="9662159" y="2267051"/>
                  <a:pt x="9663577" y="2254428"/>
                  <a:pt x="9666412" y="2245647"/>
                </a:cubicBezTo>
                <a:cubicBezTo>
                  <a:pt x="9669248" y="2236867"/>
                  <a:pt x="9679538" y="2225982"/>
                  <a:pt x="9697282" y="2212994"/>
                </a:cubicBezTo>
                <a:close/>
                <a:moveTo>
                  <a:pt x="8478082" y="2212994"/>
                </a:moveTo>
                <a:lnTo>
                  <a:pt x="8478082" y="2287905"/>
                </a:lnTo>
                <a:cubicBezTo>
                  <a:pt x="8478082" y="2306199"/>
                  <a:pt x="8477031" y="2317495"/>
                  <a:pt x="8474927" y="2321794"/>
                </a:cubicBezTo>
                <a:cubicBezTo>
                  <a:pt x="8472823" y="2326093"/>
                  <a:pt x="8468295" y="2328242"/>
                  <a:pt x="8461344" y="2328242"/>
                </a:cubicBezTo>
                <a:cubicBezTo>
                  <a:pt x="8454026" y="2328242"/>
                  <a:pt x="8449133" y="2325498"/>
                  <a:pt x="8446663" y="2320010"/>
                </a:cubicBezTo>
                <a:cubicBezTo>
                  <a:pt x="8444194" y="2314522"/>
                  <a:pt x="8442959" y="2302357"/>
                  <a:pt x="8442959" y="2283515"/>
                </a:cubicBezTo>
                <a:cubicBezTo>
                  <a:pt x="8442959" y="2267051"/>
                  <a:pt x="8444377" y="2254428"/>
                  <a:pt x="8447212" y="2245647"/>
                </a:cubicBezTo>
                <a:cubicBezTo>
                  <a:pt x="8450047" y="2236867"/>
                  <a:pt x="8460337" y="2225982"/>
                  <a:pt x="8478082" y="2212994"/>
                </a:cubicBezTo>
                <a:close/>
                <a:moveTo>
                  <a:pt x="7354132" y="2212994"/>
                </a:moveTo>
                <a:lnTo>
                  <a:pt x="7354132" y="2287905"/>
                </a:lnTo>
                <a:cubicBezTo>
                  <a:pt x="7354132" y="2306199"/>
                  <a:pt x="7353081" y="2317495"/>
                  <a:pt x="7350977" y="2321794"/>
                </a:cubicBezTo>
                <a:cubicBezTo>
                  <a:pt x="7348873" y="2326093"/>
                  <a:pt x="7344345" y="2328242"/>
                  <a:pt x="7337394" y="2328242"/>
                </a:cubicBezTo>
                <a:cubicBezTo>
                  <a:pt x="7330076" y="2328242"/>
                  <a:pt x="7325183" y="2325498"/>
                  <a:pt x="7322713" y="2320010"/>
                </a:cubicBezTo>
                <a:cubicBezTo>
                  <a:pt x="7320244" y="2314522"/>
                  <a:pt x="7319009" y="2302357"/>
                  <a:pt x="7319009" y="2283515"/>
                </a:cubicBezTo>
                <a:cubicBezTo>
                  <a:pt x="7319009" y="2267051"/>
                  <a:pt x="7320427" y="2254428"/>
                  <a:pt x="7323262" y="2245647"/>
                </a:cubicBezTo>
                <a:cubicBezTo>
                  <a:pt x="7326098" y="2236867"/>
                  <a:pt x="7336388" y="2225982"/>
                  <a:pt x="7354132" y="2212994"/>
                </a:cubicBezTo>
                <a:close/>
                <a:moveTo>
                  <a:pt x="6087307" y="2212994"/>
                </a:moveTo>
                <a:cubicBezTo>
                  <a:pt x="6069563" y="2225982"/>
                  <a:pt x="6059273" y="2236867"/>
                  <a:pt x="6056437" y="2245647"/>
                </a:cubicBezTo>
                <a:cubicBezTo>
                  <a:pt x="6053602" y="2254428"/>
                  <a:pt x="6052184" y="2267051"/>
                  <a:pt x="6052184" y="2283515"/>
                </a:cubicBezTo>
                <a:cubicBezTo>
                  <a:pt x="6052184" y="2302357"/>
                  <a:pt x="6053419" y="2314522"/>
                  <a:pt x="6055888" y="2320010"/>
                </a:cubicBezTo>
                <a:cubicBezTo>
                  <a:pt x="6058358" y="2325498"/>
                  <a:pt x="6063251" y="2328242"/>
                  <a:pt x="6070569" y="2328242"/>
                </a:cubicBezTo>
                <a:cubicBezTo>
                  <a:pt x="6077520" y="2328242"/>
                  <a:pt x="6082048" y="2326093"/>
                  <a:pt x="6084152" y="2321794"/>
                </a:cubicBezTo>
                <a:cubicBezTo>
                  <a:pt x="6086256" y="2317495"/>
                  <a:pt x="6087307" y="2306199"/>
                  <a:pt x="6087307" y="2287905"/>
                </a:cubicBezTo>
                <a:close/>
                <a:moveTo>
                  <a:pt x="3286958" y="2212994"/>
                </a:moveTo>
                <a:cubicBezTo>
                  <a:pt x="3269213" y="2225982"/>
                  <a:pt x="3258923" y="2236867"/>
                  <a:pt x="3256088" y="2245647"/>
                </a:cubicBezTo>
                <a:cubicBezTo>
                  <a:pt x="3253252" y="2254428"/>
                  <a:pt x="3251835" y="2267051"/>
                  <a:pt x="3251835" y="2283515"/>
                </a:cubicBezTo>
                <a:cubicBezTo>
                  <a:pt x="3251835" y="2302357"/>
                  <a:pt x="3253069" y="2314522"/>
                  <a:pt x="3255539" y="2320010"/>
                </a:cubicBezTo>
                <a:cubicBezTo>
                  <a:pt x="3258008" y="2325498"/>
                  <a:pt x="3262902" y="2328242"/>
                  <a:pt x="3270220" y="2328242"/>
                </a:cubicBezTo>
                <a:cubicBezTo>
                  <a:pt x="3277171" y="2328242"/>
                  <a:pt x="3281699" y="2326093"/>
                  <a:pt x="3283802" y="2321794"/>
                </a:cubicBezTo>
                <a:cubicBezTo>
                  <a:pt x="3285906" y="2317495"/>
                  <a:pt x="3286958" y="2306199"/>
                  <a:pt x="3286958" y="2287905"/>
                </a:cubicBezTo>
                <a:close/>
                <a:moveTo>
                  <a:pt x="2191583" y="2212994"/>
                </a:moveTo>
                <a:cubicBezTo>
                  <a:pt x="2173838" y="2225982"/>
                  <a:pt x="2163548" y="2236867"/>
                  <a:pt x="2160713" y="2245647"/>
                </a:cubicBezTo>
                <a:cubicBezTo>
                  <a:pt x="2157877" y="2254428"/>
                  <a:pt x="2156460" y="2267051"/>
                  <a:pt x="2156460" y="2283515"/>
                </a:cubicBezTo>
                <a:cubicBezTo>
                  <a:pt x="2156460" y="2302357"/>
                  <a:pt x="2157695" y="2314522"/>
                  <a:pt x="2160164" y="2320010"/>
                </a:cubicBezTo>
                <a:cubicBezTo>
                  <a:pt x="2162634" y="2325498"/>
                  <a:pt x="2167527" y="2328242"/>
                  <a:pt x="2174845" y="2328242"/>
                </a:cubicBezTo>
                <a:cubicBezTo>
                  <a:pt x="2181797" y="2328242"/>
                  <a:pt x="2186323" y="2326093"/>
                  <a:pt x="2188428" y="2321794"/>
                </a:cubicBezTo>
                <a:cubicBezTo>
                  <a:pt x="2190531" y="2317495"/>
                  <a:pt x="2191583" y="2306199"/>
                  <a:pt x="2191583" y="2287905"/>
                </a:cubicBezTo>
                <a:close/>
                <a:moveTo>
                  <a:pt x="1581983" y="2212994"/>
                </a:moveTo>
                <a:cubicBezTo>
                  <a:pt x="1564238" y="2225982"/>
                  <a:pt x="1553948" y="2236867"/>
                  <a:pt x="1551113" y="2245647"/>
                </a:cubicBezTo>
                <a:cubicBezTo>
                  <a:pt x="1548278" y="2254428"/>
                  <a:pt x="1546860" y="2267051"/>
                  <a:pt x="1546860" y="2283515"/>
                </a:cubicBezTo>
                <a:cubicBezTo>
                  <a:pt x="1546860" y="2302357"/>
                  <a:pt x="1548095" y="2314522"/>
                  <a:pt x="1550564" y="2320010"/>
                </a:cubicBezTo>
                <a:cubicBezTo>
                  <a:pt x="1553034" y="2325498"/>
                  <a:pt x="1557927" y="2328242"/>
                  <a:pt x="1565245" y="2328242"/>
                </a:cubicBezTo>
                <a:cubicBezTo>
                  <a:pt x="1572196" y="2328242"/>
                  <a:pt x="1576724" y="2326093"/>
                  <a:pt x="1578828" y="2321794"/>
                </a:cubicBezTo>
                <a:cubicBezTo>
                  <a:pt x="1580931" y="2317495"/>
                  <a:pt x="1581983" y="2306199"/>
                  <a:pt x="1581983" y="2287905"/>
                </a:cubicBezTo>
                <a:close/>
                <a:moveTo>
                  <a:pt x="10268429" y="2079909"/>
                </a:moveTo>
                <a:cubicBezTo>
                  <a:pt x="10275197" y="2079909"/>
                  <a:pt x="10279725" y="2082195"/>
                  <a:pt x="10282012" y="2086769"/>
                </a:cubicBezTo>
                <a:cubicBezTo>
                  <a:pt x="10284299" y="2091342"/>
                  <a:pt x="10285442" y="2100306"/>
                  <a:pt x="10285442" y="2113660"/>
                </a:cubicBezTo>
                <a:lnTo>
                  <a:pt x="10285442" y="2282143"/>
                </a:lnTo>
                <a:cubicBezTo>
                  <a:pt x="10285442" y="2302449"/>
                  <a:pt x="10284252" y="2315208"/>
                  <a:pt x="10281874" y="2320422"/>
                </a:cubicBezTo>
                <a:cubicBezTo>
                  <a:pt x="10279497" y="2325636"/>
                  <a:pt x="10274740" y="2328242"/>
                  <a:pt x="10267606" y="2328242"/>
                </a:cubicBezTo>
                <a:cubicBezTo>
                  <a:pt x="10261386" y="2328242"/>
                  <a:pt x="10257178" y="2325910"/>
                  <a:pt x="10254983" y="2321245"/>
                </a:cubicBezTo>
                <a:cubicBezTo>
                  <a:pt x="10252788" y="2316580"/>
                  <a:pt x="10251690" y="2306839"/>
                  <a:pt x="10251690" y="2292021"/>
                </a:cubicBezTo>
                <a:lnTo>
                  <a:pt x="10251690" y="2113660"/>
                </a:lnTo>
                <a:cubicBezTo>
                  <a:pt x="10251690" y="2099391"/>
                  <a:pt x="10252833" y="2090199"/>
                  <a:pt x="10255120" y="2086083"/>
                </a:cubicBezTo>
                <a:cubicBezTo>
                  <a:pt x="10257407" y="2081967"/>
                  <a:pt x="10261843" y="2079909"/>
                  <a:pt x="10268429" y="2079909"/>
                </a:cubicBezTo>
                <a:close/>
                <a:moveTo>
                  <a:pt x="9049228" y="2079909"/>
                </a:moveTo>
                <a:cubicBezTo>
                  <a:pt x="9055998" y="2079909"/>
                  <a:pt x="9060525" y="2082195"/>
                  <a:pt x="9062811" y="2086769"/>
                </a:cubicBezTo>
                <a:cubicBezTo>
                  <a:pt x="9065099" y="2091342"/>
                  <a:pt x="9066241" y="2100306"/>
                  <a:pt x="9066241" y="2113660"/>
                </a:cubicBezTo>
                <a:lnTo>
                  <a:pt x="9066241" y="2282143"/>
                </a:lnTo>
                <a:cubicBezTo>
                  <a:pt x="9066241" y="2302449"/>
                  <a:pt x="9065053" y="2315208"/>
                  <a:pt x="9062674" y="2320422"/>
                </a:cubicBezTo>
                <a:cubicBezTo>
                  <a:pt x="9060297" y="2325636"/>
                  <a:pt x="9055539" y="2328242"/>
                  <a:pt x="9048405" y="2328242"/>
                </a:cubicBezTo>
                <a:cubicBezTo>
                  <a:pt x="9042186" y="2328242"/>
                  <a:pt x="9037978" y="2325910"/>
                  <a:pt x="9035782" y="2321245"/>
                </a:cubicBezTo>
                <a:cubicBezTo>
                  <a:pt x="9033587" y="2316580"/>
                  <a:pt x="9032490" y="2306839"/>
                  <a:pt x="9032490" y="2292021"/>
                </a:cubicBezTo>
                <a:lnTo>
                  <a:pt x="9032490" y="2113660"/>
                </a:lnTo>
                <a:cubicBezTo>
                  <a:pt x="9032490" y="2099391"/>
                  <a:pt x="9033634" y="2090199"/>
                  <a:pt x="9035920" y="2086083"/>
                </a:cubicBezTo>
                <a:cubicBezTo>
                  <a:pt x="9038207" y="2081967"/>
                  <a:pt x="9042643" y="2079909"/>
                  <a:pt x="9049228" y="2079909"/>
                </a:cubicBezTo>
                <a:close/>
                <a:moveTo>
                  <a:pt x="7058778" y="2079909"/>
                </a:moveTo>
                <a:cubicBezTo>
                  <a:pt x="7064998" y="2079909"/>
                  <a:pt x="7069114" y="2082653"/>
                  <a:pt x="7071126" y="2088141"/>
                </a:cubicBezTo>
                <a:cubicBezTo>
                  <a:pt x="7073139" y="2093629"/>
                  <a:pt x="7074145" y="2105794"/>
                  <a:pt x="7074145" y="2124636"/>
                </a:cubicBezTo>
                <a:lnTo>
                  <a:pt x="7074145" y="2151253"/>
                </a:lnTo>
                <a:lnTo>
                  <a:pt x="7041765" y="2151253"/>
                </a:lnTo>
                <a:lnTo>
                  <a:pt x="7041765" y="2124636"/>
                </a:lnTo>
                <a:cubicBezTo>
                  <a:pt x="7041765" y="2104148"/>
                  <a:pt x="7042680" y="2091571"/>
                  <a:pt x="7044509" y="2086906"/>
                </a:cubicBezTo>
                <a:cubicBezTo>
                  <a:pt x="7046339" y="2082241"/>
                  <a:pt x="7051095" y="2079909"/>
                  <a:pt x="7058778" y="2079909"/>
                </a:cubicBezTo>
                <a:close/>
                <a:moveTo>
                  <a:pt x="5784898" y="2079909"/>
                </a:moveTo>
                <a:cubicBezTo>
                  <a:pt x="5778130" y="2079909"/>
                  <a:pt x="5773739" y="2082424"/>
                  <a:pt x="5771727" y="2087455"/>
                </a:cubicBezTo>
                <a:cubicBezTo>
                  <a:pt x="5769714" y="2092485"/>
                  <a:pt x="5768708" y="2105154"/>
                  <a:pt x="5768708" y="2125459"/>
                </a:cubicBezTo>
                <a:lnTo>
                  <a:pt x="5768708" y="2282417"/>
                </a:lnTo>
                <a:cubicBezTo>
                  <a:pt x="5768708" y="2301991"/>
                  <a:pt x="5769851" y="2314522"/>
                  <a:pt x="5772138" y="2320010"/>
                </a:cubicBezTo>
                <a:cubicBezTo>
                  <a:pt x="5774425" y="2325498"/>
                  <a:pt x="5778953" y="2328242"/>
                  <a:pt x="5785721" y="2328242"/>
                </a:cubicBezTo>
                <a:cubicBezTo>
                  <a:pt x="5792673" y="2328242"/>
                  <a:pt x="5797201" y="2325407"/>
                  <a:pt x="5799304" y="2319736"/>
                </a:cubicBezTo>
                <a:cubicBezTo>
                  <a:pt x="5801407" y="2314065"/>
                  <a:pt x="5802460" y="2300436"/>
                  <a:pt x="5802460" y="2278850"/>
                </a:cubicBezTo>
                <a:lnTo>
                  <a:pt x="5802460" y="2125459"/>
                </a:lnTo>
                <a:cubicBezTo>
                  <a:pt x="5802460" y="2106617"/>
                  <a:pt x="5801270" y="2094315"/>
                  <a:pt x="5798893" y="2088552"/>
                </a:cubicBezTo>
                <a:cubicBezTo>
                  <a:pt x="5796515" y="2082790"/>
                  <a:pt x="5791850" y="2079909"/>
                  <a:pt x="5784898" y="2079909"/>
                </a:cubicBezTo>
                <a:close/>
                <a:moveTo>
                  <a:pt x="4734130" y="2079909"/>
                </a:moveTo>
                <a:cubicBezTo>
                  <a:pt x="4727545" y="2079909"/>
                  <a:pt x="4723154" y="2082333"/>
                  <a:pt x="4720959" y="2087180"/>
                </a:cubicBezTo>
                <a:cubicBezTo>
                  <a:pt x="4718763" y="2092028"/>
                  <a:pt x="4717666" y="2103782"/>
                  <a:pt x="4717666" y="2122441"/>
                </a:cubicBezTo>
                <a:lnTo>
                  <a:pt x="4717666" y="2286808"/>
                </a:lnTo>
                <a:cubicBezTo>
                  <a:pt x="4717666" y="2304004"/>
                  <a:pt x="4718763" y="2315208"/>
                  <a:pt x="4720959" y="2320422"/>
                </a:cubicBezTo>
                <a:cubicBezTo>
                  <a:pt x="4723154" y="2325636"/>
                  <a:pt x="4727452" y="2328242"/>
                  <a:pt x="4733855" y="2328242"/>
                </a:cubicBezTo>
                <a:cubicBezTo>
                  <a:pt x="4740441" y="2328242"/>
                  <a:pt x="4744785" y="2325864"/>
                  <a:pt x="4746889" y="2321108"/>
                </a:cubicBezTo>
                <a:cubicBezTo>
                  <a:pt x="4748993" y="2316352"/>
                  <a:pt x="4750045" y="2306108"/>
                  <a:pt x="4750045" y="2290375"/>
                </a:cubicBezTo>
                <a:lnTo>
                  <a:pt x="4750045" y="2122441"/>
                </a:lnTo>
                <a:cubicBezTo>
                  <a:pt x="4750045" y="2103782"/>
                  <a:pt x="4749038" y="2092028"/>
                  <a:pt x="4747027" y="2087180"/>
                </a:cubicBezTo>
                <a:cubicBezTo>
                  <a:pt x="4745014" y="2082333"/>
                  <a:pt x="4740715" y="2079909"/>
                  <a:pt x="4734130" y="2079909"/>
                </a:cubicBezTo>
                <a:close/>
                <a:moveTo>
                  <a:pt x="1280671" y="2079909"/>
                </a:moveTo>
                <a:cubicBezTo>
                  <a:pt x="1273354" y="2079909"/>
                  <a:pt x="1268643" y="2082653"/>
                  <a:pt x="1266540" y="2088141"/>
                </a:cubicBezTo>
                <a:cubicBezTo>
                  <a:pt x="1264436" y="2093629"/>
                  <a:pt x="1263384" y="2106892"/>
                  <a:pt x="1263384" y="2127929"/>
                </a:cubicBezTo>
                <a:lnTo>
                  <a:pt x="1263384" y="2278850"/>
                </a:lnTo>
                <a:cubicBezTo>
                  <a:pt x="1263384" y="2300802"/>
                  <a:pt x="1264481" y="2314522"/>
                  <a:pt x="1266677" y="2320010"/>
                </a:cubicBezTo>
                <a:cubicBezTo>
                  <a:pt x="1268872" y="2325498"/>
                  <a:pt x="1273628" y="2328242"/>
                  <a:pt x="1280946" y="2328242"/>
                </a:cubicBezTo>
                <a:cubicBezTo>
                  <a:pt x="1288080" y="2328242"/>
                  <a:pt x="1292516" y="2325727"/>
                  <a:pt x="1294254" y="2320696"/>
                </a:cubicBezTo>
                <a:cubicBezTo>
                  <a:pt x="1295992" y="2315666"/>
                  <a:pt x="1296861" y="2303455"/>
                  <a:pt x="1296861" y="2284064"/>
                </a:cubicBezTo>
                <a:lnTo>
                  <a:pt x="1296861" y="2127929"/>
                </a:lnTo>
                <a:cubicBezTo>
                  <a:pt x="1296861" y="2105428"/>
                  <a:pt x="1296038" y="2091799"/>
                  <a:pt x="1294391" y="2087043"/>
                </a:cubicBezTo>
                <a:cubicBezTo>
                  <a:pt x="1292745" y="2082287"/>
                  <a:pt x="1288172" y="2079909"/>
                  <a:pt x="1280671" y="2079909"/>
                </a:cubicBezTo>
                <a:close/>
                <a:moveTo>
                  <a:pt x="724105" y="2079909"/>
                </a:moveTo>
                <a:cubicBezTo>
                  <a:pt x="717519" y="2079909"/>
                  <a:pt x="713129" y="2082333"/>
                  <a:pt x="710934" y="2087180"/>
                </a:cubicBezTo>
                <a:cubicBezTo>
                  <a:pt x="708739" y="2092028"/>
                  <a:pt x="707641" y="2103782"/>
                  <a:pt x="707641" y="2122441"/>
                </a:cubicBezTo>
                <a:lnTo>
                  <a:pt x="707641" y="2286808"/>
                </a:lnTo>
                <a:cubicBezTo>
                  <a:pt x="707641" y="2304004"/>
                  <a:pt x="708739" y="2315208"/>
                  <a:pt x="710934" y="2320422"/>
                </a:cubicBezTo>
                <a:cubicBezTo>
                  <a:pt x="713129" y="2325636"/>
                  <a:pt x="717428" y="2328242"/>
                  <a:pt x="723831" y="2328242"/>
                </a:cubicBezTo>
                <a:cubicBezTo>
                  <a:pt x="730416" y="2328242"/>
                  <a:pt x="734761" y="2325864"/>
                  <a:pt x="736865" y="2321108"/>
                </a:cubicBezTo>
                <a:cubicBezTo>
                  <a:pt x="738968" y="2316352"/>
                  <a:pt x="740021" y="2306108"/>
                  <a:pt x="740021" y="2290375"/>
                </a:cubicBezTo>
                <a:lnTo>
                  <a:pt x="740021" y="2122441"/>
                </a:lnTo>
                <a:cubicBezTo>
                  <a:pt x="740021" y="2103782"/>
                  <a:pt x="739014" y="2092028"/>
                  <a:pt x="737002" y="2087180"/>
                </a:cubicBezTo>
                <a:cubicBezTo>
                  <a:pt x="734990" y="2082333"/>
                  <a:pt x="730691" y="2079909"/>
                  <a:pt x="724105" y="2079909"/>
                </a:cubicBezTo>
                <a:close/>
                <a:moveTo>
                  <a:pt x="438904" y="2079909"/>
                </a:moveTo>
                <a:cubicBezTo>
                  <a:pt x="431221" y="2079909"/>
                  <a:pt x="426464" y="2082241"/>
                  <a:pt x="424635" y="2086906"/>
                </a:cubicBezTo>
                <a:cubicBezTo>
                  <a:pt x="422806" y="2091571"/>
                  <a:pt x="421891" y="2104148"/>
                  <a:pt x="421891" y="2124636"/>
                </a:cubicBezTo>
                <a:lnTo>
                  <a:pt x="421891" y="2151253"/>
                </a:lnTo>
                <a:lnTo>
                  <a:pt x="454270" y="2151253"/>
                </a:lnTo>
                <a:lnTo>
                  <a:pt x="454270" y="2124636"/>
                </a:lnTo>
                <a:cubicBezTo>
                  <a:pt x="454270" y="2105794"/>
                  <a:pt x="453264" y="2093629"/>
                  <a:pt x="451252" y="2088141"/>
                </a:cubicBezTo>
                <a:cubicBezTo>
                  <a:pt x="449240" y="2082653"/>
                  <a:pt x="445124" y="2079909"/>
                  <a:pt x="438904" y="2079909"/>
                </a:cubicBezTo>
                <a:close/>
                <a:moveTo>
                  <a:pt x="2695918" y="2040944"/>
                </a:moveTo>
                <a:cubicBezTo>
                  <a:pt x="2684152" y="2126011"/>
                  <a:pt x="2676764" y="2188209"/>
                  <a:pt x="2673751" y="2227537"/>
                </a:cubicBezTo>
                <a:lnTo>
                  <a:pt x="2713514" y="2227537"/>
                </a:lnTo>
                <a:cubicBezTo>
                  <a:pt x="2707668" y="2177218"/>
                  <a:pt x="2701803" y="2115021"/>
                  <a:pt x="2695918" y="2040944"/>
                </a:cubicBezTo>
                <a:close/>
                <a:moveTo>
                  <a:pt x="6238875" y="2022010"/>
                </a:moveTo>
                <a:lnTo>
                  <a:pt x="6351654" y="2022010"/>
                </a:lnTo>
                <a:lnTo>
                  <a:pt x="6349733" y="2055556"/>
                </a:lnTo>
                <a:lnTo>
                  <a:pt x="6358246" y="2046869"/>
                </a:lnTo>
                <a:lnTo>
                  <a:pt x="6283466" y="2386141"/>
                </a:lnTo>
                <a:lnTo>
                  <a:pt x="6238875" y="2386141"/>
                </a:lnTo>
                <a:close/>
                <a:moveTo>
                  <a:pt x="4105275" y="2022010"/>
                </a:moveTo>
                <a:lnTo>
                  <a:pt x="4219426" y="2022010"/>
                </a:lnTo>
                <a:lnTo>
                  <a:pt x="4219426" y="2386141"/>
                </a:lnTo>
                <a:lnTo>
                  <a:pt x="4105275" y="2386141"/>
                </a:lnTo>
                <a:close/>
                <a:moveTo>
                  <a:pt x="3567876" y="2022010"/>
                </a:moveTo>
                <a:lnTo>
                  <a:pt x="3668512" y="2022010"/>
                </a:lnTo>
                <a:lnTo>
                  <a:pt x="3704939" y="2267874"/>
                </a:lnTo>
                <a:lnTo>
                  <a:pt x="3722707" y="2022010"/>
                </a:lnTo>
                <a:lnTo>
                  <a:pt x="3823001" y="2022010"/>
                </a:lnTo>
                <a:lnTo>
                  <a:pt x="3791324" y="2285444"/>
                </a:lnTo>
                <a:cubicBezTo>
                  <a:pt x="3786314" y="2327148"/>
                  <a:pt x="3782117" y="2355591"/>
                  <a:pt x="3778732" y="2370775"/>
                </a:cubicBezTo>
                <a:cubicBezTo>
                  <a:pt x="3775348" y="2385958"/>
                  <a:pt x="3769723" y="2398489"/>
                  <a:pt x="3761859" y="2408368"/>
                </a:cubicBezTo>
                <a:cubicBezTo>
                  <a:pt x="3753994" y="2418246"/>
                  <a:pt x="3743065" y="2425518"/>
                  <a:pt x="3729072" y="2430183"/>
                </a:cubicBezTo>
                <a:cubicBezTo>
                  <a:pt x="3715079" y="2434847"/>
                  <a:pt x="3692718" y="2437180"/>
                  <a:pt x="3661987" y="2437180"/>
                </a:cubicBezTo>
                <a:lnTo>
                  <a:pt x="3594768" y="2437180"/>
                </a:lnTo>
                <a:lnTo>
                  <a:pt x="3594768" y="2379007"/>
                </a:lnTo>
                <a:cubicBezTo>
                  <a:pt x="3611992" y="2379007"/>
                  <a:pt x="3623078" y="2378138"/>
                  <a:pt x="3628025" y="2376400"/>
                </a:cubicBezTo>
                <a:cubicBezTo>
                  <a:pt x="3632973" y="2374662"/>
                  <a:pt x="3635448" y="2370775"/>
                  <a:pt x="3635448" y="2364738"/>
                </a:cubicBezTo>
                <a:cubicBezTo>
                  <a:pt x="3635448" y="2361811"/>
                  <a:pt x="3633158" y="2349097"/>
                  <a:pt x="3628579" y="2326596"/>
                </a:cubicBezTo>
                <a:close/>
                <a:moveTo>
                  <a:pt x="1905001" y="2022010"/>
                </a:moveTo>
                <a:lnTo>
                  <a:pt x="2019152" y="2022010"/>
                </a:lnTo>
                <a:lnTo>
                  <a:pt x="2019152" y="2386141"/>
                </a:lnTo>
                <a:lnTo>
                  <a:pt x="1905001" y="2386141"/>
                </a:lnTo>
                <a:close/>
                <a:moveTo>
                  <a:pt x="10029406" y="2015424"/>
                </a:moveTo>
                <a:cubicBezTo>
                  <a:pt x="10014222" y="2015424"/>
                  <a:pt x="10000823" y="2018769"/>
                  <a:pt x="9989206" y="2025457"/>
                </a:cubicBezTo>
                <a:cubicBezTo>
                  <a:pt x="9977590" y="2032146"/>
                  <a:pt x="9967758" y="2042178"/>
                  <a:pt x="9959708" y="2055556"/>
                </a:cubicBezTo>
                <a:lnTo>
                  <a:pt x="9961629" y="2022010"/>
                </a:lnTo>
                <a:lnTo>
                  <a:pt x="9848850" y="2022010"/>
                </a:lnTo>
                <a:lnTo>
                  <a:pt x="9848850" y="2386141"/>
                </a:lnTo>
                <a:lnTo>
                  <a:pt x="9959708" y="2386141"/>
                </a:lnTo>
                <a:lnTo>
                  <a:pt x="9959708" y="2140003"/>
                </a:lnTo>
                <a:cubicBezTo>
                  <a:pt x="9959708" y="2112563"/>
                  <a:pt x="9960714" y="2095687"/>
                  <a:pt x="9962726" y="2089376"/>
                </a:cubicBezTo>
                <a:cubicBezTo>
                  <a:pt x="9964739" y="2083064"/>
                  <a:pt x="9969678" y="2079909"/>
                  <a:pt x="9977544" y="2079909"/>
                </a:cubicBezTo>
                <a:cubicBezTo>
                  <a:pt x="9985045" y="2079909"/>
                  <a:pt x="9989618" y="2082653"/>
                  <a:pt x="9991264" y="2088141"/>
                </a:cubicBezTo>
                <a:cubicBezTo>
                  <a:pt x="9992911" y="2093629"/>
                  <a:pt x="9993734" y="2108904"/>
                  <a:pt x="9993734" y="2133966"/>
                </a:cubicBezTo>
                <a:lnTo>
                  <a:pt x="9993734" y="2386141"/>
                </a:lnTo>
                <a:lnTo>
                  <a:pt x="10104592" y="2386141"/>
                </a:lnTo>
                <a:lnTo>
                  <a:pt x="10104592" y="2130948"/>
                </a:lnTo>
                <a:cubicBezTo>
                  <a:pt x="10104592" y="2099117"/>
                  <a:pt x="10102854" y="2076387"/>
                  <a:pt x="10099379" y="2062759"/>
                </a:cubicBezTo>
                <a:cubicBezTo>
                  <a:pt x="10095903" y="2049130"/>
                  <a:pt x="10088128" y="2037834"/>
                  <a:pt x="10076054" y="2028870"/>
                </a:cubicBezTo>
                <a:cubicBezTo>
                  <a:pt x="10063981" y="2019906"/>
                  <a:pt x="10048432" y="2015424"/>
                  <a:pt x="10029406" y="2015424"/>
                </a:cubicBezTo>
                <a:close/>
                <a:moveTo>
                  <a:pt x="9683288" y="2015424"/>
                </a:moveTo>
                <a:cubicBezTo>
                  <a:pt x="9652006" y="2015424"/>
                  <a:pt x="9626578" y="2021278"/>
                  <a:pt x="9607004" y="2032986"/>
                </a:cubicBezTo>
                <a:cubicBezTo>
                  <a:pt x="9587430" y="2044694"/>
                  <a:pt x="9574396" y="2058185"/>
                  <a:pt x="9567902" y="2073460"/>
                </a:cubicBezTo>
                <a:cubicBezTo>
                  <a:pt x="9561408" y="2088735"/>
                  <a:pt x="9558160" y="2110459"/>
                  <a:pt x="9558160" y="2138631"/>
                </a:cubicBezTo>
                <a:lnTo>
                  <a:pt x="9558160" y="2163053"/>
                </a:lnTo>
                <a:lnTo>
                  <a:pt x="9662159" y="2163053"/>
                </a:lnTo>
                <a:lnTo>
                  <a:pt x="9662159" y="2124911"/>
                </a:lnTo>
                <a:cubicBezTo>
                  <a:pt x="9662159" y="2104605"/>
                  <a:pt x="9663074" y="2092028"/>
                  <a:pt x="9664903" y="2087180"/>
                </a:cubicBezTo>
                <a:cubicBezTo>
                  <a:pt x="9666733" y="2082333"/>
                  <a:pt x="9671398" y="2079909"/>
                  <a:pt x="9678897" y="2079909"/>
                </a:cubicBezTo>
                <a:cubicBezTo>
                  <a:pt x="9685483" y="2079909"/>
                  <a:pt x="9690194" y="2082790"/>
                  <a:pt x="9693029" y="2088552"/>
                </a:cubicBezTo>
                <a:cubicBezTo>
                  <a:pt x="9695865" y="2094315"/>
                  <a:pt x="9697282" y="2106709"/>
                  <a:pt x="9697282" y="2125734"/>
                </a:cubicBezTo>
                <a:cubicBezTo>
                  <a:pt x="9697282" y="2140917"/>
                  <a:pt x="9696002" y="2150979"/>
                  <a:pt x="9693441" y="2155918"/>
                </a:cubicBezTo>
                <a:cubicBezTo>
                  <a:pt x="9690880" y="2160857"/>
                  <a:pt x="9671398" y="2170461"/>
                  <a:pt x="9634993" y="2184730"/>
                </a:cubicBezTo>
                <a:cubicBezTo>
                  <a:pt x="9600967" y="2197901"/>
                  <a:pt x="9579656" y="2209426"/>
                  <a:pt x="9571057" y="2219305"/>
                </a:cubicBezTo>
                <a:cubicBezTo>
                  <a:pt x="9562460" y="2229183"/>
                  <a:pt x="9558160" y="2247751"/>
                  <a:pt x="9558160" y="2275009"/>
                </a:cubicBezTo>
                <a:lnTo>
                  <a:pt x="9558160" y="2304918"/>
                </a:lnTo>
                <a:cubicBezTo>
                  <a:pt x="9558160" y="2341688"/>
                  <a:pt x="9566255" y="2365515"/>
                  <a:pt x="9582445" y="2376400"/>
                </a:cubicBezTo>
                <a:cubicBezTo>
                  <a:pt x="9598635" y="2387285"/>
                  <a:pt x="9616426" y="2392727"/>
                  <a:pt x="9635816" y="2392727"/>
                </a:cubicBezTo>
                <a:cubicBezTo>
                  <a:pt x="9650634" y="2392727"/>
                  <a:pt x="9663394" y="2389474"/>
                  <a:pt x="9674095" y="2382968"/>
                </a:cubicBezTo>
                <a:cubicBezTo>
                  <a:pt x="9684797" y="2376463"/>
                  <a:pt x="9693532" y="2366705"/>
                  <a:pt x="9700301" y="2353693"/>
                </a:cubicBezTo>
                <a:lnTo>
                  <a:pt x="9700301" y="2386141"/>
                </a:lnTo>
                <a:lnTo>
                  <a:pt x="9808141" y="2386141"/>
                </a:lnTo>
                <a:lnTo>
                  <a:pt x="9808141" y="2203390"/>
                </a:lnTo>
                <a:cubicBezTo>
                  <a:pt x="9808141" y="2143204"/>
                  <a:pt x="9806220" y="2103462"/>
                  <a:pt x="9802378" y="2084162"/>
                </a:cubicBezTo>
                <a:cubicBezTo>
                  <a:pt x="9798536" y="2064862"/>
                  <a:pt x="9787103" y="2048581"/>
                  <a:pt x="9768078" y="2035318"/>
                </a:cubicBezTo>
                <a:cubicBezTo>
                  <a:pt x="9749052" y="2022056"/>
                  <a:pt x="9720790" y="2015424"/>
                  <a:pt x="9683288" y="2015424"/>
                </a:cubicBezTo>
                <a:close/>
                <a:moveTo>
                  <a:pt x="9326668" y="2015424"/>
                </a:moveTo>
                <a:cubicBezTo>
                  <a:pt x="9302337" y="2015424"/>
                  <a:pt x="9280980" y="2019174"/>
                  <a:pt x="9262595" y="2026675"/>
                </a:cubicBezTo>
                <a:cubicBezTo>
                  <a:pt x="9244210" y="2034175"/>
                  <a:pt x="9231176" y="2044831"/>
                  <a:pt x="9223493" y="2058642"/>
                </a:cubicBezTo>
                <a:cubicBezTo>
                  <a:pt x="9215810" y="2072454"/>
                  <a:pt x="9211968" y="2093903"/>
                  <a:pt x="9211968" y="2122990"/>
                </a:cubicBezTo>
                <a:cubicBezTo>
                  <a:pt x="9211968" y="2143479"/>
                  <a:pt x="9215535" y="2161177"/>
                  <a:pt x="9222670" y="2176087"/>
                </a:cubicBezTo>
                <a:cubicBezTo>
                  <a:pt x="9229804" y="2190996"/>
                  <a:pt x="9249652" y="2207597"/>
                  <a:pt x="9282215" y="2225890"/>
                </a:cubicBezTo>
                <a:cubicBezTo>
                  <a:pt x="9320996" y="2247477"/>
                  <a:pt x="9342491" y="2260465"/>
                  <a:pt x="9346700" y="2264856"/>
                </a:cubicBezTo>
                <a:cubicBezTo>
                  <a:pt x="9350723" y="2269246"/>
                  <a:pt x="9352736" y="2280131"/>
                  <a:pt x="9352736" y="2297509"/>
                </a:cubicBezTo>
                <a:cubicBezTo>
                  <a:pt x="9352736" y="2310132"/>
                  <a:pt x="9351181" y="2318410"/>
                  <a:pt x="9348072" y="2322343"/>
                </a:cubicBezTo>
                <a:cubicBezTo>
                  <a:pt x="9344961" y="2326276"/>
                  <a:pt x="9339473" y="2328242"/>
                  <a:pt x="9331607" y="2328242"/>
                </a:cubicBezTo>
                <a:cubicBezTo>
                  <a:pt x="9324289" y="2328242"/>
                  <a:pt x="9319397" y="2325315"/>
                  <a:pt x="9316927" y="2319462"/>
                </a:cubicBezTo>
                <a:cubicBezTo>
                  <a:pt x="9314457" y="2313608"/>
                  <a:pt x="9313223" y="2300894"/>
                  <a:pt x="9313223" y="2281320"/>
                </a:cubicBezTo>
                <a:lnTo>
                  <a:pt x="9313223" y="2258270"/>
                </a:lnTo>
                <a:lnTo>
                  <a:pt x="9214987" y="2258270"/>
                </a:lnTo>
                <a:lnTo>
                  <a:pt x="9214987" y="2275832"/>
                </a:lnTo>
                <a:cubicBezTo>
                  <a:pt x="9214987" y="2306199"/>
                  <a:pt x="9218736" y="2328883"/>
                  <a:pt x="9226237" y="2343883"/>
                </a:cubicBezTo>
                <a:cubicBezTo>
                  <a:pt x="9233737" y="2358884"/>
                  <a:pt x="9247503" y="2370775"/>
                  <a:pt x="9267535" y="2379556"/>
                </a:cubicBezTo>
                <a:cubicBezTo>
                  <a:pt x="9287566" y="2388336"/>
                  <a:pt x="9311667" y="2392727"/>
                  <a:pt x="9339839" y="2392727"/>
                </a:cubicBezTo>
                <a:cubicBezTo>
                  <a:pt x="9365266" y="2392727"/>
                  <a:pt x="9386990" y="2388657"/>
                  <a:pt x="9405010" y="2380516"/>
                </a:cubicBezTo>
                <a:cubicBezTo>
                  <a:pt x="9423028" y="2372375"/>
                  <a:pt x="9435880" y="2360759"/>
                  <a:pt x="9443563" y="2345667"/>
                </a:cubicBezTo>
                <a:cubicBezTo>
                  <a:pt x="9451247" y="2330575"/>
                  <a:pt x="9455088" y="2308211"/>
                  <a:pt x="9455088" y="2278576"/>
                </a:cubicBezTo>
                <a:cubicBezTo>
                  <a:pt x="9455088" y="2252050"/>
                  <a:pt x="9450057" y="2231836"/>
                  <a:pt x="9439996" y="2217933"/>
                </a:cubicBezTo>
                <a:cubicBezTo>
                  <a:pt x="9429934" y="2204030"/>
                  <a:pt x="9408805" y="2189212"/>
                  <a:pt x="9376609" y="2173480"/>
                </a:cubicBezTo>
                <a:cubicBezTo>
                  <a:pt x="9352462" y="2161589"/>
                  <a:pt x="9336500" y="2152534"/>
                  <a:pt x="9328726" y="2146314"/>
                </a:cubicBezTo>
                <a:cubicBezTo>
                  <a:pt x="9320951" y="2140094"/>
                  <a:pt x="9316286" y="2134377"/>
                  <a:pt x="9314732" y="2129164"/>
                </a:cubicBezTo>
                <a:cubicBezTo>
                  <a:pt x="9313176" y="2123950"/>
                  <a:pt x="9312399" y="2115764"/>
                  <a:pt x="9312399" y="2104605"/>
                </a:cubicBezTo>
                <a:cubicBezTo>
                  <a:pt x="9312399" y="2096373"/>
                  <a:pt x="9313953" y="2090199"/>
                  <a:pt x="9317064" y="2086083"/>
                </a:cubicBezTo>
                <a:cubicBezTo>
                  <a:pt x="9320173" y="2081967"/>
                  <a:pt x="9324838" y="2079909"/>
                  <a:pt x="9331059" y="2079909"/>
                </a:cubicBezTo>
                <a:cubicBezTo>
                  <a:pt x="9338742" y="2079909"/>
                  <a:pt x="9343544" y="2082150"/>
                  <a:pt x="9345465" y="2086631"/>
                </a:cubicBezTo>
                <a:cubicBezTo>
                  <a:pt x="9347386" y="2091113"/>
                  <a:pt x="9348346" y="2101769"/>
                  <a:pt x="9348346" y="2118599"/>
                </a:cubicBezTo>
                <a:lnTo>
                  <a:pt x="9348346" y="2138356"/>
                </a:lnTo>
                <a:lnTo>
                  <a:pt x="9446582" y="2138356"/>
                </a:lnTo>
                <a:lnTo>
                  <a:pt x="9446582" y="2117227"/>
                </a:lnTo>
                <a:cubicBezTo>
                  <a:pt x="9446582" y="2098934"/>
                  <a:pt x="9445621" y="2085488"/>
                  <a:pt x="9443701" y="2076890"/>
                </a:cubicBezTo>
                <a:cubicBezTo>
                  <a:pt x="9441780" y="2068292"/>
                  <a:pt x="9436292" y="2058963"/>
                  <a:pt x="9427236" y="2048901"/>
                </a:cubicBezTo>
                <a:cubicBezTo>
                  <a:pt x="9418181" y="2038840"/>
                  <a:pt x="9405192" y="2030745"/>
                  <a:pt x="9388271" y="2024617"/>
                </a:cubicBezTo>
                <a:cubicBezTo>
                  <a:pt x="9371349" y="2018488"/>
                  <a:pt x="9350816" y="2015424"/>
                  <a:pt x="9326668" y="2015424"/>
                </a:cubicBezTo>
                <a:close/>
                <a:moveTo>
                  <a:pt x="8810206" y="2015424"/>
                </a:moveTo>
                <a:cubicBezTo>
                  <a:pt x="8795022" y="2015424"/>
                  <a:pt x="8781623" y="2018769"/>
                  <a:pt x="8770006" y="2025457"/>
                </a:cubicBezTo>
                <a:cubicBezTo>
                  <a:pt x="8758390" y="2032146"/>
                  <a:pt x="8748558" y="2042178"/>
                  <a:pt x="8740508" y="2055556"/>
                </a:cubicBezTo>
                <a:lnTo>
                  <a:pt x="8742429" y="2022010"/>
                </a:lnTo>
                <a:lnTo>
                  <a:pt x="8629650" y="2022010"/>
                </a:lnTo>
                <a:lnTo>
                  <a:pt x="8629650" y="2386141"/>
                </a:lnTo>
                <a:lnTo>
                  <a:pt x="8740508" y="2386141"/>
                </a:lnTo>
                <a:lnTo>
                  <a:pt x="8740508" y="2140003"/>
                </a:lnTo>
                <a:cubicBezTo>
                  <a:pt x="8740508" y="2112563"/>
                  <a:pt x="8741514" y="2095687"/>
                  <a:pt x="8743526" y="2089376"/>
                </a:cubicBezTo>
                <a:cubicBezTo>
                  <a:pt x="8745539" y="2083064"/>
                  <a:pt x="8750478" y="2079909"/>
                  <a:pt x="8758344" y="2079909"/>
                </a:cubicBezTo>
                <a:cubicBezTo>
                  <a:pt x="8765845" y="2079909"/>
                  <a:pt x="8770418" y="2082653"/>
                  <a:pt x="8772064" y="2088141"/>
                </a:cubicBezTo>
                <a:cubicBezTo>
                  <a:pt x="8773711" y="2093629"/>
                  <a:pt x="8774534" y="2108904"/>
                  <a:pt x="8774534" y="2133966"/>
                </a:cubicBezTo>
                <a:lnTo>
                  <a:pt x="8774534" y="2386141"/>
                </a:lnTo>
                <a:lnTo>
                  <a:pt x="8885392" y="2386141"/>
                </a:lnTo>
                <a:lnTo>
                  <a:pt x="8885392" y="2130948"/>
                </a:lnTo>
                <a:cubicBezTo>
                  <a:pt x="8885392" y="2099117"/>
                  <a:pt x="8883654" y="2076387"/>
                  <a:pt x="8880179" y="2062759"/>
                </a:cubicBezTo>
                <a:cubicBezTo>
                  <a:pt x="8876703" y="2049130"/>
                  <a:pt x="8868928" y="2037834"/>
                  <a:pt x="8856854" y="2028870"/>
                </a:cubicBezTo>
                <a:cubicBezTo>
                  <a:pt x="8844781" y="2019906"/>
                  <a:pt x="8829232" y="2015424"/>
                  <a:pt x="8810206" y="2015424"/>
                </a:cubicBezTo>
                <a:close/>
                <a:moveTo>
                  <a:pt x="8464088" y="2015424"/>
                </a:moveTo>
                <a:cubicBezTo>
                  <a:pt x="8432806" y="2015424"/>
                  <a:pt x="8407378" y="2021278"/>
                  <a:pt x="8387804" y="2032986"/>
                </a:cubicBezTo>
                <a:cubicBezTo>
                  <a:pt x="8368230" y="2044694"/>
                  <a:pt x="8355196" y="2058185"/>
                  <a:pt x="8348702" y="2073460"/>
                </a:cubicBezTo>
                <a:cubicBezTo>
                  <a:pt x="8342207" y="2088735"/>
                  <a:pt x="8338960" y="2110459"/>
                  <a:pt x="8338960" y="2138631"/>
                </a:cubicBezTo>
                <a:lnTo>
                  <a:pt x="8338960" y="2163053"/>
                </a:lnTo>
                <a:lnTo>
                  <a:pt x="8442959" y="2163053"/>
                </a:lnTo>
                <a:lnTo>
                  <a:pt x="8442959" y="2124911"/>
                </a:lnTo>
                <a:cubicBezTo>
                  <a:pt x="8442959" y="2104605"/>
                  <a:pt x="8443873" y="2092028"/>
                  <a:pt x="8445703" y="2087180"/>
                </a:cubicBezTo>
                <a:cubicBezTo>
                  <a:pt x="8447532" y="2082333"/>
                  <a:pt x="8452197" y="2079909"/>
                  <a:pt x="8459697" y="2079909"/>
                </a:cubicBezTo>
                <a:cubicBezTo>
                  <a:pt x="8466283" y="2079909"/>
                  <a:pt x="8470994" y="2082790"/>
                  <a:pt x="8473829" y="2088552"/>
                </a:cubicBezTo>
                <a:cubicBezTo>
                  <a:pt x="8476664" y="2094315"/>
                  <a:pt x="8478082" y="2106709"/>
                  <a:pt x="8478082" y="2125734"/>
                </a:cubicBezTo>
                <a:cubicBezTo>
                  <a:pt x="8478082" y="2140917"/>
                  <a:pt x="8476801" y="2150979"/>
                  <a:pt x="8474241" y="2155918"/>
                </a:cubicBezTo>
                <a:cubicBezTo>
                  <a:pt x="8471680" y="2160857"/>
                  <a:pt x="8452197" y="2170461"/>
                  <a:pt x="8415793" y="2184730"/>
                </a:cubicBezTo>
                <a:cubicBezTo>
                  <a:pt x="8381767" y="2197901"/>
                  <a:pt x="8360455" y="2209426"/>
                  <a:pt x="8351857" y="2219305"/>
                </a:cubicBezTo>
                <a:cubicBezTo>
                  <a:pt x="8343260" y="2229183"/>
                  <a:pt x="8338960" y="2247751"/>
                  <a:pt x="8338960" y="2275009"/>
                </a:cubicBezTo>
                <a:lnTo>
                  <a:pt x="8338960" y="2304918"/>
                </a:lnTo>
                <a:cubicBezTo>
                  <a:pt x="8338960" y="2341688"/>
                  <a:pt x="8347055" y="2365515"/>
                  <a:pt x="8363245" y="2376400"/>
                </a:cubicBezTo>
                <a:cubicBezTo>
                  <a:pt x="8379435" y="2387285"/>
                  <a:pt x="8397225" y="2392727"/>
                  <a:pt x="8416616" y="2392727"/>
                </a:cubicBezTo>
                <a:cubicBezTo>
                  <a:pt x="8431434" y="2392727"/>
                  <a:pt x="8444194" y="2389474"/>
                  <a:pt x="8454895" y="2382968"/>
                </a:cubicBezTo>
                <a:cubicBezTo>
                  <a:pt x="8465597" y="2376463"/>
                  <a:pt x="8474332" y="2366705"/>
                  <a:pt x="8481101" y="2353693"/>
                </a:cubicBezTo>
                <a:lnTo>
                  <a:pt x="8481101" y="2386141"/>
                </a:lnTo>
                <a:lnTo>
                  <a:pt x="8588941" y="2386141"/>
                </a:lnTo>
                <a:lnTo>
                  <a:pt x="8588941" y="2203390"/>
                </a:lnTo>
                <a:cubicBezTo>
                  <a:pt x="8588941" y="2143204"/>
                  <a:pt x="8587020" y="2103462"/>
                  <a:pt x="8583178" y="2084162"/>
                </a:cubicBezTo>
                <a:cubicBezTo>
                  <a:pt x="8579336" y="2064862"/>
                  <a:pt x="8567903" y="2048581"/>
                  <a:pt x="8548878" y="2035318"/>
                </a:cubicBezTo>
                <a:cubicBezTo>
                  <a:pt x="8529853" y="2022056"/>
                  <a:pt x="8501589" y="2015424"/>
                  <a:pt x="8464088" y="2015424"/>
                </a:cubicBezTo>
                <a:close/>
                <a:moveTo>
                  <a:pt x="8031267" y="2015424"/>
                </a:moveTo>
                <a:cubicBezTo>
                  <a:pt x="8006937" y="2015424"/>
                  <a:pt x="7985580" y="2019174"/>
                  <a:pt x="7967195" y="2026675"/>
                </a:cubicBezTo>
                <a:cubicBezTo>
                  <a:pt x="7948810" y="2034175"/>
                  <a:pt x="7935776" y="2044831"/>
                  <a:pt x="7928093" y="2058642"/>
                </a:cubicBezTo>
                <a:cubicBezTo>
                  <a:pt x="7920410" y="2072454"/>
                  <a:pt x="7916568" y="2093903"/>
                  <a:pt x="7916568" y="2122990"/>
                </a:cubicBezTo>
                <a:cubicBezTo>
                  <a:pt x="7916568" y="2143479"/>
                  <a:pt x="7920135" y="2161177"/>
                  <a:pt x="7927270" y="2176087"/>
                </a:cubicBezTo>
                <a:cubicBezTo>
                  <a:pt x="7934404" y="2190996"/>
                  <a:pt x="7954253" y="2207597"/>
                  <a:pt x="7986815" y="2225890"/>
                </a:cubicBezTo>
                <a:cubicBezTo>
                  <a:pt x="8025597" y="2247477"/>
                  <a:pt x="8047091" y="2260465"/>
                  <a:pt x="8051299" y="2264856"/>
                </a:cubicBezTo>
                <a:cubicBezTo>
                  <a:pt x="8055323" y="2269246"/>
                  <a:pt x="8057336" y="2280131"/>
                  <a:pt x="8057336" y="2297509"/>
                </a:cubicBezTo>
                <a:cubicBezTo>
                  <a:pt x="8057336" y="2310132"/>
                  <a:pt x="8055781" y="2318410"/>
                  <a:pt x="8052671" y="2322343"/>
                </a:cubicBezTo>
                <a:cubicBezTo>
                  <a:pt x="8049561" y="2326276"/>
                  <a:pt x="8044073" y="2328242"/>
                  <a:pt x="8036207" y="2328242"/>
                </a:cubicBezTo>
                <a:cubicBezTo>
                  <a:pt x="8028890" y="2328242"/>
                  <a:pt x="8023996" y="2325315"/>
                  <a:pt x="8021527" y="2319462"/>
                </a:cubicBezTo>
                <a:cubicBezTo>
                  <a:pt x="8019057" y="2313608"/>
                  <a:pt x="8017822" y="2300894"/>
                  <a:pt x="8017822" y="2281320"/>
                </a:cubicBezTo>
                <a:lnTo>
                  <a:pt x="8017822" y="2258270"/>
                </a:lnTo>
                <a:lnTo>
                  <a:pt x="7919586" y="2258270"/>
                </a:lnTo>
                <a:lnTo>
                  <a:pt x="7919586" y="2275832"/>
                </a:lnTo>
                <a:cubicBezTo>
                  <a:pt x="7919586" y="2306199"/>
                  <a:pt x="7923336" y="2328883"/>
                  <a:pt x="7930837" y="2343883"/>
                </a:cubicBezTo>
                <a:cubicBezTo>
                  <a:pt x="7938337" y="2358884"/>
                  <a:pt x="7952103" y="2370775"/>
                  <a:pt x="7972134" y="2379556"/>
                </a:cubicBezTo>
                <a:cubicBezTo>
                  <a:pt x="7992166" y="2388336"/>
                  <a:pt x="8016267" y="2392727"/>
                  <a:pt x="8044439" y="2392727"/>
                </a:cubicBezTo>
                <a:cubicBezTo>
                  <a:pt x="8069867" y="2392727"/>
                  <a:pt x="8091591" y="2388657"/>
                  <a:pt x="8109609" y="2380516"/>
                </a:cubicBezTo>
                <a:cubicBezTo>
                  <a:pt x="8127628" y="2372375"/>
                  <a:pt x="8140479" y="2360759"/>
                  <a:pt x="8148163" y="2345667"/>
                </a:cubicBezTo>
                <a:cubicBezTo>
                  <a:pt x="8155846" y="2330575"/>
                  <a:pt x="8159687" y="2308211"/>
                  <a:pt x="8159687" y="2278576"/>
                </a:cubicBezTo>
                <a:cubicBezTo>
                  <a:pt x="8159687" y="2252050"/>
                  <a:pt x="8154657" y="2231836"/>
                  <a:pt x="8144595" y="2217933"/>
                </a:cubicBezTo>
                <a:cubicBezTo>
                  <a:pt x="8134535" y="2204030"/>
                  <a:pt x="8113405" y="2189212"/>
                  <a:pt x="8081209" y="2173480"/>
                </a:cubicBezTo>
                <a:cubicBezTo>
                  <a:pt x="8057061" y="2161589"/>
                  <a:pt x="8041101" y="2152534"/>
                  <a:pt x="8033325" y="2146314"/>
                </a:cubicBezTo>
                <a:cubicBezTo>
                  <a:pt x="8025551" y="2140094"/>
                  <a:pt x="8020885" y="2134377"/>
                  <a:pt x="8019331" y="2129164"/>
                </a:cubicBezTo>
                <a:cubicBezTo>
                  <a:pt x="8017777" y="2123950"/>
                  <a:pt x="8016999" y="2115764"/>
                  <a:pt x="8016999" y="2104605"/>
                </a:cubicBezTo>
                <a:cubicBezTo>
                  <a:pt x="8016999" y="2096373"/>
                  <a:pt x="8018553" y="2090199"/>
                  <a:pt x="8021663" y="2086083"/>
                </a:cubicBezTo>
                <a:cubicBezTo>
                  <a:pt x="8024774" y="2081967"/>
                  <a:pt x="8029439" y="2079909"/>
                  <a:pt x="8035658" y="2079909"/>
                </a:cubicBezTo>
                <a:cubicBezTo>
                  <a:pt x="8043341" y="2079909"/>
                  <a:pt x="8048143" y="2082150"/>
                  <a:pt x="8050064" y="2086631"/>
                </a:cubicBezTo>
                <a:cubicBezTo>
                  <a:pt x="8051985" y="2091113"/>
                  <a:pt x="8052945" y="2101769"/>
                  <a:pt x="8052945" y="2118599"/>
                </a:cubicBezTo>
                <a:lnTo>
                  <a:pt x="8052945" y="2138356"/>
                </a:lnTo>
                <a:lnTo>
                  <a:pt x="8151181" y="2138356"/>
                </a:lnTo>
                <a:lnTo>
                  <a:pt x="8151181" y="2117227"/>
                </a:lnTo>
                <a:cubicBezTo>
                  <a:pt x="8151181" y="2098934"/>
                  <a:pt x="8150221" y="2085488"/>
                  <a:pt x="8148300" y="2076890"/>
                </a:cubicBezTo>
                <a:cubicBezTo>
                  <a:pt x="8146379" y="2068292"/>
                  <a:pt x="8140891" y="2058963"/>
                  <a:pt x="8131836" y="2048901"/>
                </a:cubicBezTo>
                <a:cubicBezTo>
                  <a:pt x="8122781" y="2038840"/>
                  <a:pt x="8109792" y="2030745"/>
                  <a:pt x="8092871" y="2024617"/>
                </a:cubicBezTo>
                <a:cubicBezTo>
                  <a:pt x="8075950" y="2018488"/>
                  <a:pt x="8055415" y="2015424"/>
                  <a:pt x="8031267" y="2015424"/>
                </a:cubicBezTo>
                <a:close/>
                <a:moveTo>
                  <a:pt x="7340138" y="2015424"/>
                </a:moveTo>
                <a:cubicBezTo>
                  <a:pt x="7308856" y="2015424"/>
                  <a:pt x="7283428" y="2021278"/>
                  <a:pt x="7263854" y="2032986"/>
                </a:cubicBezTo>
                <a:cubicBezTo>
                  <a:pt x="7244280" y="2044694"/>
                  <a:pt x="7231246" y="2058185"/>
                  <a:pt x="7224752" y="2073460"/>
                </a:cubicBezTo>
                <a:cubicBezTo>
                  <a:pt x="7218258" y="2088735"/>
                  <a:pt x="7215011" y="2110459"/>
                  <a:pt x="7215011" y="2138631"/>
                </a:cubicBezTo>
                <a:lnTo>
                  <a:pt x="7215011" y="2163053"/>
                </a:lnTo>
                <a:lnTo>
                  <a:pt x="7319009" y="2163053"/>
                </a:lnTo>
                <a:lnTo>
                  <a:pt x="7319009" y="2124911"/>
                </a:lnTo>
                <a:cubicBezTo>
                  <a:pt x="7319009" y="2104605"/>
                  <a:pt x="7319923" y="2092028"/>
                  <a:pt x="7321753" y="2087180"/>
                </a:cubicBezTo>
                <a:cubicBezTo>
                  <a:pt x="7323583" y="2082333"/>
                  <a:pt x="7328247" y="2079909"/>
                  <a:pt x="7335748" y="2079909"/>
                </a:cubicBezTo>
                <a:cubicBezTo>
                  <a:pt x="7342333" y="2079909"/>
                  <a:pt x="7347044" y="2082790"/>
                  <a:pt x="7349879" y="2088552"/>
                </a:cubicBezTo>
                <a:cubicBezTo>
                  <a:pt x="7352715" y="2094315"/>
                  <a:pt x="7354132" y="2106709"/>
                  <a:pt x="7354132" y="2125734"/>
                </a:cubicBezTo>
                <a:cubicBezTo>
                  <a:pt x="7354132" y="2140917"/>
                  <a:pt x="7352852" y="2150979"/>
                  <a:pt x="7350291" y="2155918"/>
                </a:cubicBezTo>
                <a:cubicBezTo>
                  <a:pt x="7347730" y="2160857"/>
                  <a:pt x="7328247" y="2170461"/>
                  <a:pt x="7291843" y="2184730"/>
                </a:cubicBezTo>
                <a:cubicBezTo>
                  <a:pt x="7257817" y="2197901"/>
                  <a:pt x="7236505" y="2209426"/>
                  <a:pt x="7227908" y="2219305"/>
                </a:cubicBezTo>
                <a:cubicBezTo>
                  <a:pt x="7219310" y="2229183"/>
                  <a:pt x="7215011" y="2247751"/>
                  <a:pt x="7215011" y="2275009"/>
                </a:cubicBezTo>
                <a:lnTo>
                  <a:pt x="7215011" y="2304918"/>
                </a:lnTo>
                <a:cubicBezTo>
                  <a:pt x="7215011" y="2341688"/>
                  <a:pt x="7223106" y="2365515"/>
                  <a:pt x="7239295" y="2376400"/>
                </a:cubicBezTo>
                <a:cubicBezTo>
                  <a:pt x="7255485" y="2387285"/>
                  <a:pt x="7273275" y="2392727"/>
                  <a:pt x="7292666" y="2392727"/>
                </a:cubicBezTo>
                <a:cubicBezTo>
                  <a:pt x="7307484" y="2392727"/>
                  <a:pt x="7320244" y="2389474"/>
                  <a:pt x="7330946" y="2382968"/>
                </a:cubicBezTo>
                <a:cubicBezTo>
                  <a:pt x="7341647" y="2376463"/>
                  <a:pt x="7350382" y="2366705"/>
                  <a:pt x="7357151" y="2353693"/>
                </a:cubicBezTo>
                <a:lnTo>
                  <a:pt x="7357151" y="2386141"/>
                </a:lnTo>
                <a:lnTo>
                  <a:pt x="7464991" y="2386141"/>
                </a:lnTo>
                <a:lnTo>
                  <a:pt x="7464991" y="2203390"/>
                </a:lnTo>
                <a:cubicBezTo>
                  <a:pt x="7464991" y="2143204"/>
                  <a:pt x="7463070" y="2103462"/>
                  <a:pt x="7459228" y="2084162"/>
                </a:cubicBezTo>
                <a:cubicBezTo>
                  <a:pt x="7455387" y="2064862"/>
                  <a:pt x="7443953" y="2048581"/>
                  <a:pt x="7424928" y="2035318"/>
                </a:cubicBezTo>
                <a:cubicBezTo>
                  <a:pt x="7405903" y="2022056"/>
                  <a:pt x="7377640" y="2015424"/>
                  <a:pt x="7340138" y="2015424"/>
                </a:cubicBezTo>
                <a:close/>
                <a:moveTo>
                  <a:pt x="7053565" y="2015424"/>
                </a:moveTo>
                <a:cubicBezTo>
                  <a:pt x="7028137" y="2015424"/>
                  <a:pt x="7005636" y="2020318"/>
                  <a:pt x="6986062" y="2030105"/>
                </a:cubicBezTo>
                <a:cubicBezTo>
                  <a:pt x="6966488" y="2039892"/>
                  <a:pt x="6952402" y="2053978"/>
                  <a:pt x="6943804" y="2072363"/>
                </a:cubicBezTo>
                <a:cubicBezTo>
                  <a:pt x="6935206" y="2090747"/>
                  <a:pt x="6930907" y="2115855"/>
                  <a:pt x="6930907" y="2147686"/>
                </a:cubicBezTo>
                <a:lnTo>
                  <a:pt x="6930907" y="2253879"/>
                </a:lnTo>
                <a:cubicBezTo>
                  <a:pt x="6930907" y="2280954"/>
                  <a:pt x="6932828" y="2301580"/>
                  <a:pt x="6936670" y="2315757"/>
                </a:cubicBezTo>
                <a:cubicBezTo>
                  <a:pt x="6940511" y="2329935"/>
                  <a:pt x="6947417" y="2342923"/>
                  <a:pt x="6957387" y="2354722"/>
                </a:cubicBezTo>
                <a:cubicBezTo>
                  <a:pt x="6967357" y="2366521"/>
                  <a:pt x="6981306" y="2375805"/>
                  <a:pt x="6999233" y="2382574"/>
                </a:cubicBezTo>
                <a:cubicBezTo>
                  <a:pt x="7017161" y="2389343"/>
                  <a:pt x="7037833" y="2392727"/>
                  <a:pt x="7061248" y="2392727"/>
                </a:cubicBezTo>
                <a:cubicBezTo>
                  <a:pt x="7085395" y="2392727"/>
                  <a:pt x="7105473" y="2389297"/>
                  <a:pt x="7121479" y="2382437"/>
                </a:cubicBezTo>
                <a:cubicBezTo>
                  <a:pt x="7137486" y="2375577"/>
                  <a:pt x="7150703" y="2365287"/>
                  <a:pt x="7161130" y="2351567"/>
                </a:cubicBezTo>
                <a:cubicBezTo>
                  <a:pt x="7171558" y="2337846"/>
                  <a:pt x="7178189" y="2324950"/>
                  <a:pt x="7181024" y="2312876"/>
                </a:cubicBezTo>
                <a:cubicBezTo>
                  <a:pt x="7183860" y="2300802"/>
                  <a:pt x="7185278" y="2283515"/>
                  <a:pt x="7185278" y="2261014"/>
                </a:cubicBezTo>
                <a:lnTo>
                  <a:pt x="7185278" y="2234123"/>
                </a:lnTo>
                <a:lnTo>
                  <a:pt x="7080182" y="2234123"/>
                </a:lnTo>
                <a:lnTo>
                  <a:pt x="7080182" y="2282143"/>
                </a:lnTo>
                <a:cubicBezTo>
                  <a:pt x="7080182" y="2300253"/>
                  <a:pt x="7078764" y="2312464"/>
                  <a:pt x="7075929" y="2318776"/>
                </a:cubicBezTo>
                <a:cubicBezTo>
                  <a:pt x="7073093" y="2325087"/>
                  <a:pt x="7067468" y="2328242"/>
                  <a:pt x="7059053" y="2328242"/>
                </a:cubicBezTo>
                <a:cubicBezTo>
                  <a:pt x="7052284" y="2328242"/>
                  <a:pt x="7047711" y="2325864"/>
                  <a:pt x="7045333" y="2321108"/>
                </a:cubicBezTo>
                <a:cubicBezTo>
                  <a:pt x="7042954" y="2316352"/>
                  <a:pt x="7041765" y="2305741"/>
                  <a:pt x="7041765" y="2289277"/>
                </a:cubicBezTo>
                <a:lnTo>
                  <a:pt x="7041765" y="2210524"/>
                </a:lnTo>
                <a:lnTo>
                  <a:pt x="7185278" y="2210524"/>
                </a:lnTo>
                <a:lnTo>
                  <a:pt x="7185278" y="2162229"/>
                </a:lnTo>
                <a:cubicBezTo>
                  <a:pt x="7185278" y="2126923"/>
                  <a:pt x="7181208" y="2099529"/>
                  <a:pt x="7173067" y="2080046"/>
                </a:cubicBezTo>
                <a:cubicBezTo>
                  <a:pt x="7164926" y="2060563"/>
                  <a:pt x="7150749" y="2044922"/>
                  <a:pt x="7130534" y="2033123"/>
                </a:cubicBezTo>
                <a:cubicBezTo>
                  <a:pt x="7110320" y="2021324"/>
                  <a:pt x="7084663" y="2015424"/>
                  <a:pt x="7053565" y="2015424"/>
                </a:cubicBezTo>
                <a:close/>
                <a:moveTo>
                  <a:pt x="6073313" y="2015424"/>
                </a:moveTo>
                <a:cubicBezTo>
                  <a:pt x="6110815" y="2015424"/>
                  <a:pt x="6139078" y="2022056"/>
                  <a:pt x="6158103" y="2035318"/>
                </a:cubicBezTo>
                <a:cubicBezTo>
                  <a:pt x="6177128" y="2048581"/>
                  <a:pt x="6188562" y="2064862"/>
                  <a:pt x="6192403" y="2084162"/>
                </a:cubicBezTo>
                <a:cubicBezTo>
                  <a:pt x="6196245" y="2103462"/>
                  <a:pt x="6198166" y="2143204"/>
                  <a:pt x="6198166" y="2203390"/>
                </a:cubicBezTo>
                <a:lnTo>
                  <a:pt x="6198166" y="2386141"/>
                </a:lnTo>
                <a:lnTo>
                  <a:pt x="6090326" y="2386141"/>
                </a:lnTo>
                <a:lnTo>
                  <a:pt x="6090326" y="2353693"/>
                </a:lnTo>
                <a:cubicBezTo>
                  <a:pt x="6083557" y="2366705"/>
                  <a:pt x="6074822" y="2376463"/>
                  <a:pt x="6064121" y="2382968"/>
                </a:cubicBezTo>
                <a:cubicBezTo>
                  <a:pt x="6053419" y="2389474"/>
                  <a:pt x="6040659" y="2392727"/>
                  <a:pt x="6025841" y="2392727"/>
                </a:cubicBezTo>
                <a:cubicBezTo>
                  <a:pt x="6006450" y="2392727"/>
                  <a:pt x="5988660" y="2387285"/>
                  <a:pt x="5972470" y="2376400"/>
                </a:cubicBezTo>
                <a:cubicBezTo>
                  <a:pt x="5956281" y="2365515"/>
                  <a:pt x="5948186" y="2341688"/>
                  <a:pt x="5948186" y="2304918"/>
                </a:cubicBezTo>
                <a:lnTo>
                  <a:pt x="5948186" y="2275009"/>
                </a:lnTo>
                <a:cubicBezTo>
                  <a:pt x="5948186" y="2247751"/>
                  <a:pt x="5952485" y="2229183"/>
                  <a:pt x="5961083" y="2219305"/>
                </a:cubicBezTo>
                <a:cubicBezTo>
                  <a:pt x="5969680" y="2209426"/>
                  <a:pt x="5990992" y="2197901"/>
                  <a:pt x="6025018" y="2184730"/>
                </a:cubicBezTo>
                <a:cubicBezTo>
                  <a:pt x="6061422" y="2170461"/>
                  <a:pt x="6080905" y="2160857"/>
                  <a:pt x="6083466" y="2155918"/>
                </a:cubicBezTo>
                <a:cubicBezTo>
                  <a:pt x="6086027" y="2150979"/>
                  <a:pt x="6087307" y="2140917"/>
                  <a:pt x="6087307" y="2125734"/>
                </a:cubicBezTo>
                <a:cubicBezTo>
                  <a:pt x="6087307" y="2106709"/>
                  <a:pt x="6085890" y="2094315"/>
                  <a:pt x="6083054" y="2088552"/>
                </a:cubicBezTo>
                <a:cubicBezTo>
                  <a:pt x="6080219" y="2082790"/>
                  <a:pt x="6075508" y="2079909"/>
                  <a:pt x="6068923" y="2079909"/>
                </a:cubicBezTo>
                <a:cubicBezTo>
                  <a:pt x="6061422" y="2079909"/>
                  <a:pt x="6056758" y="2082333"/>
                  <a:pt x="6054928" y="2087180"/>
                </a:cubicBezTo>
                <a:cubicBezTo>
                  <a:pt x="6053098" y="2092028"/>
                  <a:pt x="6052184" y="2104605"/>
                  <a:pt x="6052184" y="2124911"/>
                </a:cubicBezTo>
                <a:lnTo>
                  <a:pt x="6052184" y="2163053"/>
                </a:lnTo>
                <a:lnTo>
                  <a:pt x="5948186" y="2163053"/>
                </a:lnTo>
                <a:lnTo>
                  <a:pt x="5948186" y="2138631"/>
                </a:lnTo>
                <a:cubicBezTo>
                  <a:pt x="5948186" y="2110459"/>
                  <a:pt x="5951433" y="2088735"/>
                  <a:pt x="5957927" y="2073460"/>
                </a:cubicBezTo>
                <a:cubicBezTo>
                  <a:pt x="5964421" y="2058185"/>
                  <a:pt x="5977455" y="2044694"/>
                  <a:pt x="5997029" y="2032986"/>
                </a:cubicBezTo>
                <a:cubicBezTo>
                  <a:pt x="6016603" y="2021278"/>
                  <a:pt x="6042031" y="2015424"/>
                  <a:pt x="6073313" y="2015424"/>
                </a:cubicBezTo>
                <a:close/>
                <a:moveTo>
                  <a:pt x="5634265" y="2015424"/>
                </a:moveTo>
                <a:lnTo>
                  <a:pt x="5634265" y="2143570"/>
                </a:lnTo>
                <a:cubicBezTo>
                  <a:pt x="5613960" y="2143570"/>
                  <a:pt x="5599050" y="2146314"/>
                  <a:pt x="5589538" y="2151802"/>
                </a:cubicBezTo>
                <a:cubicBezTo>
                  <a:pt x="5580026" y="2157290"/>
                  <a:pt x="5574171" y="2164928"/>
                  <a:pt x="5571976" y="2174715"/>
                </a:cubicBezTo>
                <a:cubicBezTo>
                  <a:pt x="5569781" y="2184502"/>
                  <a:pt x="5568683" y="2207048"/>
                  <a:pt x="5568683" y="2242355"/>
                </a:cubicBezTo>
                <a:lnTo>
                  <a:pt x="5568683" y="2386141"/>
                </a:lnTo>
                <a:lnTo>
                  <a:pt x="5457825" y="2386141"/>
                </a:lnTo>
                <a:lnTo>
                  <a:pt x="5457825" y="2022010"/>
                </a:lnTo>
                <a:lnTo>
                  <a:pt x="5568683" y="2022010"/>
                </a:lnTo>
                <a:lnTo>
                  <a:pt x="5564293" y="2069893"/>
                </a:lnTo>
                <a:cubicBezTo>
                  <a:pt x="5580391" y="2035599"/>
                  <a:pt x="5603715" y="2017442"/>
                  <a:pt x="5634265" y="2015424"/>
                </a:cubicBezTo>
                <a:close/>
                <a:moveTo>
                  <a:pt x="4730288" y="2015424"/>
                </a:moveTo>
                <a:cubicBezTo>
                  <a:pt x="4755167" y="2015424"/>
                  <a:pt x="4776525" y="2019129"/>
                  <a:pt x="4794361" y="2026537"/>
                </a:cubicBezTo>
                <a:cubicBezTo>
                  <a:pt x="4812197" y="2033946"/>
                  <a:pt x="4825962" y="2043596"/>
                  <a:pt x="4835658" y="2055487"/>
                </a:cubicBezTo>
                <a:cubicBezTo>
                  <a:pt x="4845354" y="2067378"/>
                  <a:pt x="4851985" y="2079634"/>
                  <a:pt x="4855552" y="2092257"/>
                </a:cubicBezTo>
                <a:cubicBezTo>
                  <a:pt x="4859119" y="2104879"/>
                  <a:pt x="4860903" y="2124087"/>
                  <a:pt x="4860903" y="2149881"/>
                </a:cubicBezTo>
                <a:lnTo>
                  <a:pt x="4860903" y="2239062"/>
                </a:lnTo>
                <a:cubicBezTo>
                  <a:pt x="4860903" y="2271807"/>
                  <a:pt x="4859256" y="2295817"/>
                  <a:pt x="4855964" y="2311092"/>
                </a:cubicBezTo>
                <a:cubicBezTo>
                  <a:pt x="4852671" y="2326367"/>
                  <a:pt x="4845628" y="2340636"/>
                  <a:pt x="4834835" y="2353899"/>
                </a:cubicBezTo>
                <a:cubicBezTo>
                  <a:pt x="4824042" y="2367162"/>
                  <a:pt x="4810184" y="2376949"/>
                  <a:pt x="4793263" y="2383260"/>
                </a:cubicBezTo>
                <a:cubicBezTo>
                  <a:pt x="4776342" y="2389571"/>
                  <a:pt x="4756905" y="2392727"/>
                  <a:pt x="4734953" y="2392727"/>
                </a:cubicBezTo>
                <a:cubicBezTo>
                  <a:pt x="4710440" y="2392727"/>
                  <a:pt x="4689677" y="2390029"/>
                  <a:pt x="4672664" y="2384632"/>
                </a:cubicBezTo>
                <a:cubicBezTo>
                  <a:pt x="4655651" y="2379235"/>
                  <a:pt x="4642434" y="2371095"/>
                  <a:pt x="4633013" y="2360210"/>
                </a:cubicBezTo>
                <a:cubicBezTo>
                  <a:pt x="4623591" y="2349326"/>
                  <a:pt x="4616869" y="2336154"/>
                  <a:pt x="4612844" y="2320696"/>
                </a:cubicBezTo>
                <a:cubicBezTo>
                  <a:pt x="4608819" y="2305238"/>
                  <a:pt x="4606808" y="2282051"/>
                  <a:pt x="4606808" y="2251135"/>
                </a:cubicBezTo>
                <a:lnTo>
                  <a:pt x="4606808" y="2157839"/>
                </a:lnTo>
                <a:cubicBezTo>
                  <a:pt x="4606808" y="2123996"/>
                  <a:pt x="4610466" y="2097562"/>
                  <a:pt x="4617783" y="2078537"/>
                </a:cubicBezTo>
                <a:cubicBezTo>
                  <a:pt x="4625100" y="2059511"/>
                  <a:pt x="4638272" y="2044236"/>
                  <a:pt x="4657297" y="2032712"/>
                </a:cubicBezTo>
                <a:cubicBezTo>
                  <a:pt x="4676322" y="2021187"/>
                  <a:pt x="4700653" y="2015424"/>
                  <a:pt x="4730288" y="2015424"/>
                </a:cubicBezTo>
                <a:close/>
                <a:moveTo>
                  <a:pt x="4364143" y="2015424"/>
                </a:moveTo>
                <a:cubicBezTo>
                  <a:pt x="4388290" y="2015424"/>
                  <a:pt x="4408825" y="2018488"/>
                  <a:pt x="4425746" y="2024617"/>
                </a:cubicBezTo>
                <a:cubicBezTo>
                  <a:pt x="4442668" y="2030745"/>
                  <a:pt x="4455656" y="2038840"/>
                  <a:pt x="4464711" y="2048901"/>
                </a:cubicBezTo>
                <a:cubicBezTo>
                  <a:pt x="4473766" y="2058963"/>
                  <a:pt x="4479254" y="2068292"/>
                  <a:pt x="4481175" y="2076890"/>
                </a:cubicBezTo>
                <a:cubicBezTo>
                  <a:pt x="4483096" y="2085488"/>
                  <a:pt x="4484057" y="2098934"/>
                  <a:pt x="4484057" y="2117227"/>
                </a:cubicBezTo>
                <a:lnTo>
                  <a:pt x="4484057" y="2138356"/>
                </a:lnTo>
                <a:lnTo>
                  <a:pt x="4385820" y="2138356"/>
                </a:lnTo>
                <a:lnTo>
                  <a:pt x="4385820" y="2118599"/>
                </a:lnTo>
                <a:cubicBezTo>
                  <a:pt x="4385820" y="2101769"/>
                  <a:pt x="4384860" y="2091113"/>
                  <a:pt x="4382939" y="2086631"/>
                </a:cubicBezTo>
                <a:cubicBezTo>
                  <a:pt x="4381019" y="2082150"/>
                  <a:pt x="4376216" y="2079909"/>
                  <a:pt x="4368533" y="2079909"/>
                </a:cubicBezTo>
                <a:cubicBezTo>
                  <a:pt x="4362314" y="2079909"/>
                  <a:pt x="4357649" y="2081967"/>
                  <a:pt x="4354539" y="2086083"/>
                </a:cubicBezTo>
                <a:cubicBezTo>
                  <a:pt x="4351429" y="2090199"/>
                  <a:pt x="4349874" y="2096373"/>
                  <a:pt x="4349874" y="2104605"/>
                </a:cubicBezTo>
                <a:cubicBezTo>
                  <a:pt x="4349874" y="2115764"/>
                  <a:pt x="4350651" y="2123950"/>
                  <a:pt x="4352206" y="2129164"/>
                </a:cubicBezTo>
                <a:cubicBezTo>
                  <a:pt x="4353761" y="2134377"/>
                  <a:pt x="4358426" y="2140094"/>
                  <a:pt x="4366201" y="2146314"/>
                </a:cubicBezTo>
                <a:cubicBezTo>
                  <a:pt x="4373976" y="2152534"/>
                  <a:pt x="4389937" y="2161589"/>
                  <a:pt x="4414084" y="2173480"/>
                </a:cubicBezTo>
                <a:cubicBezTo>
                  <a:pt x="4446281" y="2189212"/>
                  <a:pt x="4467410" y="2204030"/>
                  <a:pt x="4477471" y="2217933"/>
                </a:cubicBezTo>
                <a:cubicBezTo>
                  <a:pt x="4487532" y="2231836"/>
                  <a:pt x="4492563" y="2252050"/>
                  <a:pt x="4492563" y="2278576"/>
                </a:cubicBezTo>
                <a:cubicBezTo>
                  <a:pt x="4492563" y="2308211"/>
                  <a:pt x="4488721" y="2330575"/>
                  <a:pt x="4481038" y="2345667"/>
                </a:cubicBezTo>
                <a:cubicBezTo>
                  <a:pt x="4473355" y="2360759"/>
                  <a:pt x="4460503" y="2372375"/>
                  <a:pt x="4442484" y="2380516"/>
                </a:cubicBezTo>
                <a:cubicBezTo>
                  <a:pt x="4424466" y="2388657"/>
                  <a:pt x="4402742" y="2392727"/>
                  <a:pt x="4377314" y="2392727"/>
                </a:cubicBezTo>
                <a:cubicBezTo>
                  <a:pt x="4349142" y="2392727"/>
                  <a:pt x="4325041" y="2388336"/>
                  <a:pt x="4305009" y="2379556"/>
                </a:cubicBezTo>
                <a:cubicBezTo>
                  <a:pt x="4284978" y="2370775"/>
                  <a:pt x="4271212" y="2358884"/>
                  <a:pt x="4263712" y="2343883"/>
                </a:cubicBezTo>
                <a:cubicBezTo>
                  <a:pt x="4256211" y="2328883"/>
                  <a:pt x="4252462" y="2306199"/>
                  <a:pt x="4252462" y="2275832"/>
                </a:cubicBezTo>
                <a:lnTo>
                  <a:pt x="4252462" y="2258270"/>
                </a:lnTo>
                <a:lnTo>
                  <a:pt x="4350697" y="2258270"/>
                </a:lnTo>
                <a:lnTo>
                  <a:pt x="4350697" y="2281320"/>
                </a:lnTo>
                <a:cubicBezTo>
                  <a:pt x="4350697" y="2300894"/>
                  <a:pt x="4351932" y="2313608"/>
                  <a:pt x="4354401" y="2319462"/>
                </a:cubicBezTo>
                <a:cubicBezTo>
                  <a:pt x="4356871" y="2325315"/>
                  <a:pt x="4361765" y="2328242"/>
                  <a:pt x="4369082" y="2328242"/>
                </a:cubicBezTo>
                <a:cubicBezTo>
                  <a:pt x="4376948" y="2328242"/>
                  <a:pt x="4382436" y="2326276"/>
                  <a:pt x="4385546" y="2322343"/>
                </a:cubicBezTo>
                <a:cubicBezTo>
                  <a:pt x="4388656" y="2318410"/>
                  <a:pt x="4390211" y="2310132"/>
                  <a:pt x="4390211" y="2297509"/>
                </a:cubicBezTo>
                <a:cubicBezTo>
                  <a:pt x="4390211" y="2280131"/>
                  <a:pt x="4388199" y="2269246"/>
                  <a:pt x="4384174" y="2264856"/>
                </a:cubicBezTo>
                <a:cubicBezTo>
                  <a:pt x="4379966" y="2260465"/>
                  <a:pt x="4358472" y="2247477"/>
                  <a:pt x="4319690" y="2225890"/>
                </a:cubicBezTo>
                <a:cubicBezTo>
                  <a:pt x="4287127" y="2207597"/>
                  <a:pt x="4267279" y="2190996"/>
                  <a:pt x="4260144" y="2176087"/>
                </a:cubicBezTo>
                <a:cubicBezTo>
                  <a:pt x="4253010" y="2161177"/>
                  <a:pt x="4249443" y="2143479"/>
                  <a:pt x="4249443" y="2122990"/>
                </a:cubicBezTo>
                <a:cubicBezTo>
                  <a:pt x="4249443" y="2093903"/>
                  <a:pt x="4253284" y="2072454"/>
                  <a:pt x="4260968" y="2058642"/>
                </a:cubicBezTo>
                <a:cubicBezTo>
                  <a:pt x="4268651" y="2044831"/>
                  <a:pt x="4281685" y="2034175"/>
                  <a:pt x="4300070" y="2026675"/>
                </a:cubicBezTo>
                <a:cubicBezTo>
                  <a:pt x="4318455" y="2019174"/>
                  <a:pt x="4339813" y="2015424"/>
                  <a:pt x="4364143" y="2015424"/>
                </a:cubicBezTo>
                <a:close/>
                <a:moveTo>
                  <a:pt x="3945043" y="2015424"/>
                </a:moveTo>
                <a:cubicBezTo>
                  <a:pt x="3969190" y="2015424"/>
                  <a:pt x="3989725" y="2018488"/>
                  <a:pt x="4006646" y="2024617"/>
                </a:cubicBezTo>
                <a:cubicBezTo>
                  <a:pt x="4023567" y="2030745"/>
                  <a:pt x="4036556" y="2038840"/>
                  <a:pt x="4045611" y="2048901"/>
                </a:cubicBezTo>
                <a:cubicBezTo>
                  <a:pt x="4054666" y="2058963"/>
                  <a:pt x="4060155" y="2068292"/>
                  <a:pt x="4062075" y="2076890"/>
                </a:cubicBezTo>
                <a:cubicBezTo>
                  <a:pt x="4063996" y="2085488"/>
                  <a:pt x="4064956" y="2098934"/>
                  <a:pt x="4064956" y="2117227"/>
                </a:cubicBezTo>
                <a:lnTo>
                  <a:pt x="4064956" y="2138356"/>
                </a:lnTo>
                <a:lnTo>
                  <a:pt x="3966721" y="2138356"/>
                </a:lnTo>
                <a:lnTo>
                  <a:pt x="3966721" y="2118599"/>
                </a:lnTo>
                <a:cubicBezTo>
                  <a:pt x="3966721" y="2101769"/>
                  <a:pt x="3965760" y="2091113"/>
                  <a:pt x="3963839" y="2086631"/>
                </a:cubicBezTo>
                <a:cubicBezTo>
                  <a:pt x="3961919" y="2082150"/>
                  <a:pt x="3957117" y="2079909"/>
                  <a:pt x="3949434" y="2079909"/>
                </a:cubicBezTo>
                <a:cubicBezTo>
                  <a:pt x="3943214" y="2079909"/>
                  <a:pt x="3938549" y="2081967"/>
                  <a:pt x="3935439" y="2086083"/>
                </a:cubicBezTo>
                <a:cubicBezTo>
                  <a:pt x="3932329" y="2090199"/>
                  <a:pt x="3930774" y="2096373"/>
                  <a:pt x="3930774" y="2104605"/>
                </a:cubicBezTo>
                <a:cubicBezTo>
                  <a:pt x="3930774" y="2115764"/>
                  <a:pt x="3931552" y="2123950"/>
                  <a:pt x="3933107" y="2129164"/>
                </a:cubicBezTo>
                <a:cubicBezTo>
                  <a:pt x="3934661" y="2134377"/>
                  <a:pt x="3939326" y="2140094"/>
                  <a:pt x="3947101" y="2146314"/>
                </a:cubicBezTo>
                <a:cubicBezTo>
                  <a:pt x="3954876" y="2152534"/>
                  <a:pt x="3970837" y="2161589"/>
                  <a:pt x="3994984" y="2173480"/>
                </a:cubicBezTo>
                <a:cubicBezTo>
                  <a:pt x="4027181" y="2189212"/>
                  <a:pt x="4048309" y="2204030"/>
                  <a:pt x="4058371" y="2217933"/>
                </a:cubicBezTo>
                <a:cubicBezTo>
                  <a:pt x="4068432" y="2231836"/>
                  <a:pt x="4073463" y="2252050"/>
                  <a:pt x="4073463" y="2278576"/>
                </a:cubicBezTo>
                <a:cubicBezTo>
                  <a:pt x="4073463" y="2308211"/>
                  <a:pt x="4069621" y="2330575"/>
                  <a:pt x="4061938" y="2345667"/>
                </a:cubicBezTo>
                <a:cubicBezTo>
                  <a:pt x="4054255" y="2360759"/>
                  <a:pt x="4041404" y="2372375"/>
                  <a:pt x="4023385" y="2380516"/>
                </a:cubicBezTo>
                <a:cubicBezTo>
                  <a:pt x="4005366" y="2388657"/>
                  <a:pt x="3983642" y="2392727"/>
                  <a:pt x="3958214" y="2392727"/>
                </a:cubicBezTo>
                <a:cubicBezTo>
                  <a:pt x="3930043" y="2392727"/>
                  <a:pt x="3905941" y="2388336"/>
                  <a:pt x="3885909" y="2379556"/>
                </a:cubicBezTo>
                <a:cubicBezTo>
                  <a:pt x="3865878" y="2370775"/>
                  <a:pt x="3852112" y="2358884"/>
                  <a:pt x="3844612" y="2343883"/>
                </a:cubicBezTo>
                <a:cubicBezTo>
                  <a:pt x="3837112" y="2328883"/>
                  <a:pt x="3833362" y="2306199"/>
                  <a:pt x="3833362" y="2275832"/>
                </a:cubicBezTo>
                <a:lnTo>
                  <a:pt x="3833362" y="2258270"/>
                </a:lnTo>
                <a:lnTo>
                  <a:pt x="3931597" y="2258270"/>
                </a:lnTo>
                <a:lnTo>
                  <a:pt x="3931597" y="2281320"/>
                </a:lnTo>
                <a:cubicBezTo>
                  <a:pt x="3931597" y="2300894"/>
                  <a:pt x="3932832" y="2313608"/>
                  <a:pt x="3935302" y="2319462"/>
                </a:cubicBezTo>
                <a:cubicBezTo>
                  <a:pt x="3937771" y="2325315"/>
                  <a:pt x="3942665" y="2328242"/>
                  <a:pt x="3949982" y="2328242"/>
                </a:cubicBezTo>
                <a:cubicBezTo>
                  <a:pt x="3957848" y="2328242"/>
                  <a:pt x="3963336" y="2326276"/>
                  <a:pt x="3966446" y="2322343"/>
                </a:cubicBezTo>
                <a:cubicBezTo>
                  <a:pt x="3969556" y="2318410"/>
                  <a:pt x="3971111" y="2310132"/>
                  <a:pt x="3971111" y="2297509"/>
                </a:cubicBezTo>
                <a:cubicBezTo>
                  <a:pt x="3971111" y="2280131"/>
                  <a:pt x="3969099" y="2269246"/>
                  <a:pt x="3965074" y="2264856"/>
                </a:cubicBezTo>
                <a:cubicBezTo>
                  <a:pt x="3960867" y="2260465"/>
                  <a:pt x="3939372" y="2247477"/>
                  <a:pt x="3900590" y="2225890"/>
                </a:cubicBezTo>
                <a:cubicBezTo>
                  <a:pt x="3868028" y="2207597"/>
                  <a:pt x="3848179" y="2190996"/>
                  <a:pt x="3841045" y="2176087"/>
                </a:cubicBezTo>
                <a:cubicBezTo>
                  <a:pt x="3833910" y="2161177"/>
                  <a:pt x="3830343" y="2143479"/>
                  <a:pt x="3830343" y="2122990"/>
                </a:cubicBezTo>
                <a:cubicBezTo>
                  <a:pt x="3830343" y="2093903"/>
                  <a:pt x="3834185" y="2072454"/>
                  <a:pt x="3841868" y="2058642"/>
                </a:cubicBezTo>
                <a:cubicBezTo>
                  <a:pt x="3849551" y="2044831"/>
                  <a:pt x="3862585" y="2034175"/>
                  <a:pt x="3880970" y="2026675"/>
                </a:cubicBezTo>
                <a:cubicBezTo>
                  <a:pt x="3899355" y="2019174"/>
                  <a:pt x="3920713" y="2015424"/>
                  <a:pt x="3945043" y="2015424"/>
                </a:cubicBezTo>
                <a:close/>
                <a:moveTo>
                  <a:pt x="3272963" y="2015424"/>
                </a:moveTo>
                <a:cubicBezTo>
                  <a:pt x="3310465" y="2015424"/>
                  <a:pt x="3338729" y="2022056"/>
                  <a:pt x="3357754" y="2035318"/>
                </a:cubicBezTo>
                <a:cubicBezTo>
                  <a:pt x="3376779" y="2048581"/>
                  <a:pt x="3388212" y="2064862"/>
                  <a:pt x="3392054" y="2084162"/>
                </a:cubicBezTo>
                <a:cubicBezTo>
                  <a:pt x="3395896" y="2103462"/>
                  <a:pt x="3397816" y="2143204"/>
                  <a:pt x="3397816" y="2203390"/>
                </a:cubicBezTo>
                <a:lnTo>
                  <a:pt x="3397816" y="2386141"/>
                </a:lnTo>
                <a:lnTo>
                  <a:pt x="3289977" y="2386141"/>
                </a:lnTo>
                <a:lnTo>
                  <a:pt x="3289977" y="2353693"/>
                </a:lnTo>
                <a:cubicBezTo>
                  <a:pt x="3283208" y="2366705"/>
                  <a:pt x="3274473" y="2376463"/>
                  <a:pt x="3263771" y="2382968"/>
                </a:cubicBezTo>
                <a:cubicBezTo>
                  <a:pt x="3253069" y="2389474"/>
                  <a:pt x="3240310" y="2392727"/>
                  <a:pt x="3225492" y="2392727"/>
                </a:cubicBezTo>
                <a:cubicBezTo>
                  <a:pt x="3206101" y="2392727"/>
                  <a:pt x="3188311" y="2387285"/>
                  <a:pt x="3172121" y="2376400"/>
                </a:cubicBezTo>
                <a:cubicBezTo>
                  <a:pt x="3155931" y="2365515"/>
                  <a:pt x="3147836" y="2341688"/>
                  <a:pt x="3147836" y="2304918"/>
                </a:cubicBezTo>
                <a:lnTo>
                  <a:pt x="3147836" y="2275009"/>
                </a:lnTo>
                <a:cubicBezTo>
                  <a:pt x="3147836" y="2247751"/>
                  <a:pt x="3152135" y="2229183"/>
                  <a:pt x="3160733" y="2219305"/>
                </a:cubicBezTo>
                <a:cubicBezTo>
                  <a:pt x="3169331" y="2209426"/>
                  <a:pt x="3190643" y="2197901"/>
                  <a:pt x="3224669" y="2184730"/>
                </a:cubicBezTo>
                <a:cubicBezTo>
                  <a:pt x="3261073" y="2170461"/>
                  <a:pt x="3280555" y="2160857"/>
                  <a:pt x="3283117" y="2155918"/>
                </a:cubicBezTo>
                <a:cubicBezTo>
                  <a:pt x="3285677" y="2150979"/>
                  <a:pt x="3286958" y="2140917"/>
                  <a:pt x="3286958" y="2125734"/>
                </a:cubicBezTo>
                <a:cubicBezTo>
                  <a:pt x="3286958" y="2106709"/>
                  <a:pt x="3285540" y="2094315"/>
                  <a:pt x="3282705" y="2088552"/>
                </a:cubicBezTo>
                <a:cubicBezTo>
                  <a:pt x="3279870" y="2082790"/>
                  <a:pt x="3275159" y="2079909"/>
                  <a:pt x="3268573" y="2079909"/>
                </a:cubicBezTo>
                <a:cubicBezTo>
                  <a:pt x="3261073" y="2079909"/>
                  <a:pt x="3256408" y="2082333"/>
                  <a:pt x="3254578" y="2087180"/>
                </a:cubicBezTo>
                <a:cubicBezTo>
                  <a:pt x="3252749" y="2092028"/>
                  <a:pt x="3251835" y="2104605"/>
                  <a:pt x="3251835" y="2124911"/>
                </a:cubicBezTo>
                <a:lnTo>
                  <a:pt x="3251835" y="2163053"/>
                </a:lnTo>
                <a:lnTo>
                  <a:pt x="3147836" y="2163053"/>
                </a:lnTo>
                <a:lnTo>
                  <a:pt x="3147836" y="2138631"/>
                </a:lnTo>
                <a:cubicBezTo>
                  <a:pt x="3147836" y="2110459"/>
                  <a:pt x="3151084" y="2088735"/>
                  <a:pt x="3157578" y="2073460"/>
                </a:cubicBezTo>
                <a:cubicBezTo>
                  <a:pt x="3164072" y="2058185"/>
                  <a:pt x="3177105" y="2044694"/>
                  <a:pt x="3196680" y="2032986"/>
                </a:cubicBezTo>
                <a:cubicBezTo>
                  <a:pt x="3216254" y="2021278"/>
                  <a:pt x="3241682" y="2015424"/>
                  <a:pt x="3272963" y="2015424"/>
                </a:cubicBezTo>
                <a:close/>
                <a:moveTo>
                  <a:pt x="3038057" y="2015424"/>
                </a:moveTo>
                <a:cubicBezTo>
                  <a:pt x="3057082" y="2015424"/>
                  <a:pt x="3072631" y="2019906"/>
                  <a:pt x="3084706" y="2028870"/>
                </a:cubicBezTo>
                <a:cubicBezTo>
                  <a:pt x="3096779" y="2037834"/>
                  <a:pt x="3104554" y="2049130"/>
                  <a:pt x="3108030" y="2062759"/>
                </a:cubicBezTo>
                <a:cubicBezTo>
                  <a:pt x="3111505" y="2076387"/>
                  <a:pt x="3113243" y="2099117"/>
                  <a:pt x="3113243" y="2130948"/>
                </a:cubicBezTo>
                <a:lnTo>
                  <a:pt x="3113243" y="2386141"/>
                </a:lnTo>
                <a:lnTo>
                  <a:pt x="3002385" y="2386141"/>
                </a:lnTo>
                <a:lnTo>
                  <a:pt x="3002385" y="2133966"/>
                </a:lnTo>
                <a:cubicBezTo>
                  <a:pt x="3002385" y="2108904"/>
                  <a:pt x="3001562" y="2093629"/>
                  <a:pt x="2999915" y="2088141"/>
                </a:cubicBezTo>
                <a:cubicBezTo>
                  <a:pt x="2998269" y="2082653"/>
                  <a:pt x="2993696" y="2079909"/>
                  <a:pt x="2986195" y="2079909"/>
                </a:cubicBezTo>
                <a:cubicBezTo>
                  <a:pt x="2978329" y="2079909"/>
                  <a:pt x="2973390" y="2083064"/>
                  <a:pt x="2971378" y="2089376"/>
                </a:cubicBezTo>
                <a:cubicBezTo>
                  <a:pt x="2969365" y="2095687"/>
                  <a:pt x="2968359" y="2112563"/>
                  <a:pt x="2968359" y="2140003"/>
                </a:cubicBezTo>
                <a:lnTo>
                  <a:pt x="2968359" y="2386141"/>
                </a:lnTo>
                <a:lnTo>
                  <a:pt x="2857501" y="2386141"/>
                </a:lnTo>
                <a:lnTo>
                  <a:pt x="2857501" y="2022010"/>
                </a:lnTo>
                <a:lnTo>
                  <a:pt x="2970280" y="2022010"/>
                </a:lnTo>
                <a:lnTo>
                  <a:pt x="2968359" y="2055556"/>
                </a:lnTo>
                <a:cubicBezTo>
                  <a:pt x="2976408" y="2042178"/>
                  <a:pt x="2986240" y="2032146"/>
                  <a:pt x="2997857" y="2025457"/>
                </a:cubicBezTo>
                <a:cubicBezTo>
                  <a:pt x="3009473" y="2018769"/>
                  <a:pt x="3022873" y="2015424"/>
                  <a:pt x="3038057" y="2015424"/>
                </a:cubicBezTo>
                <a:close/>
                <a:moveTo>
                  <a:pt x="2177589" y="2015424"/>
                </a:moveTo>
                <a:cubicBezTo>
                  <a:pt x="2215090" y="2015424"/>
                  <a:pt x="2243353" y="2022056"/>
                  <a:pt x="2262379" y="2035318"/>
                </a:cubicBezTo>
                <a:cubicBezTo>
                  <a:pt x="2281404" y="2048581"/>
                  <a:pt x="2292837" y="2064862"/>
                  <a:pt x="2296679" y="2084162"/>
                </a:cubicBezTo>
                <a:cubicBezTo>
                  <a:pt x="2300520" y="2103462"/>
                  <a:pt x="2302441" y="2143204"/>
                  <a:pt x="2302441" y="2203390"/>
                </a:cubicBezTo>
                <a:lnTo>
                  <a:pt x="2302441" y="2386141"/>
                </a:lnTo>
                <a:lnTo>
                  <a:pt x="2194602" y="2386141"/>
                </a:lnTo>
                <a:lnTo>
                  <a:pt x="2194602" y="2353693"/>
                </a:lnTo>
                <a:cubicBezTo>
                  <a:pt x="2187833" y="2366705"/>
                  <a:pt x="2179098" y="2376463"/>
                  <a:pt x="2168396" y="2382968"/>
                </a:cubicBezTo>
                <a:cubicBezTo>
                  <a:pt x="2157695" y="2389474"/>
                  <a:pt x="2144935" y="2392727"/>
                  <a:pt x="2130117" y="2392727"/>
                </a:cubicBezTo>
                <a:cubicBezTo>
                  <a:pt x="2110726" y="2392727"/>
                  <a:pt x="2092936" y="2387285"/>
                  <a:pt x="2076746" y="2376400"/>
                </a:cubicBezTo>
                <a:cubicBezTo>
                  <a:pt x="2060556" y="2365515"/>
                  <a:pt x="2052461" y="2341688"/>
                  <a:pt x="2052461" y="2304918"/>
                </a:cubicBezTo>
                <a:lnTo>
                  <a:pt x="2052461" y="2275009"/>
                </a:lnTo>
                <a:cubicBezTo>
                  <a:pt x="2052461" y="2247751"/>
                  <a:pt x="2056760" y="2229183"/>
                  <a:pt x="2065358" y="2219305"/>
                </a:cubicBezTo>
                <a:cubicBezTo>
                  <a:pt x="2073956" y="2209426"/>
                  <a:pt x="2095268" y="2197901"/>
                  <a:pt x="2129294" y="2184730"/>
                </a:cubicBezTo>
                <a:cubicBezTo>
                  <a:pt x="2165697" y="2170461"/>
                  <a:pt x="2185180" y="2160857"/>
                  <a:pt x="2187742" y="2155918"/>
                </a:cubicBezTo>
                <a:cubicBezTo>
                  <a:pt x="2190303" y="2150979"/>
                  <a:pt x="2191583" y="2140917"/>
                  <a:pt x="2191583" y="2125734"/>
                </a:cubicBezTo>
                <a:cubicBezTo>
                  <a:pt x="2191583" y="2106709"/>
                  <a:pt x="2190166" y="2094315"/>
                  <a:pt x="2187330" y="2088552"/>
                </a:cubicBezTo>
                <a:cubicBezTo>
                  <a:pt x="2184494" y="2082790"/>
                  <a:pt x="2179784" y="2079909"/>
                  <a:pt x="2173198" y="2079909"/>
                </a:cubicBezTo>
                <a:cubicBezTo>
                  <a:pt x="2165697" y="2079909"/>
                  <a:pt x="2161033" y="2082333"/>
                  <a:pt x="2159204" y="2087180"/>
                </a:cubicBezTo>
                <a:cubicBezTo>
                  <a:pt x="2157374" y="2092028"/>
                  <a:pt x="2156460" y="2104605"/>
                  <a:pt x="2156460" y="2124911"/>
                </a:cubicBezTo>
                <a:lnTo>
                  <a:pt x="2156460" y="2163053"/>
                </a:lnTo>
                <a:lnTo>
                  <a:pt x="2052461" y="2163053"/>
                </a:lnTo>
                <a:lnTo>
                  <a:pt x="2052461" y="2138631"/>
                </a:lnTo>
                <a:cubicBezTo>
                  <a:pt x="2052461" y="2110459"/>
                  <a:pt x="2055709" y="2088735"/>
                  <a:pt x="2062202" y="2073460"/>
                </a:cubicBezTo>
                <a:cubicBezTo>
                  <a:pt x="2068697" y="2058185"/>
                  <a:pt x="2081731" y="2044694"/>
                  <a:pt x="2101305" y="2032986"/>
                </a:cubicBezTo>
                <a:cubicBezTo>
                  <a:pt x="2120879" y="2021278"/>
                  <a:pt x="2146307" y="2015424"/>
                  <a:pt x="2177589" y="2015424"/>
                </a:cubicBezTo>
                <a:close/>
                <a:moveTo>
                  <a:pt x="1567988" y="2015424"/>
                </a:moveTo>
                <a:cubicBezTo>
                  <a:pt x="1605490" y="2015424"/>
                  <a:pt x="1633753" y="2022056"/>
                  <a:pt x="1652779" y="2035318"/>
                </a:cubicBezTo>
                <a:cubicBezTo>
                  <a:pt x="1671804" y="2048581"/>
                  <a:pt x="1683237" y="2064862"/>
                  <a:pt x="1687079" y="2084162"/>
                </a:cubicBezTo>
                <a:cubicBezTo>
                  <a:pt x="1690921" y="2103462"/>
                  <a:pt x="1692842" y="2143204"/>
                  <a:pt x="1692842" y="2203390"/>
                </a:cubicBezTo>
                <a:lnTo>
                  <a:pt x="1692842" y="2386141"/>
                </a:lnTo>
                <a:lnTo>
                  <a:pt x="1585002" y="2386141"/>
                </a:lnTo>
                <a:lnTo>
                  <a:pt x="1585002" y="2353693"/>
                </a:lnTo>
                <a:cubicBezTo>
                  <a:pt x="1578233" y="2366705"/>
                  <a:pt x="1569498" y="2376463"/>
                  <a:pt x="1558796" y="2382968"/>
                </a:cubicBezTo>
                <a:cubicBezTo>
                  <a:pt x="1548095" y="2389474"/>
                  <a:pt x="1535335" y="2392727"/>
                  <a:pt x="1520517" y="2392727"/>
                </a:cubicBezTo>
                <a:cubicBezTo>
                  <a:pt x="1501126" y="2392727"/>
                  <a:pt x="1483336" y="2387285"/>
                  <a:pt x="1467146" y="2376400"/>
                </a:cubicBezTo>
                <a:cubicBezTo>
                  <a:pt x="1450956" y="2365515"/>
                  <a:pt x="1442861" y="2341688"/>
                  <a:pt x="1442861" y="2304918"/>
                </a:cubicBezTo>
                <a:lnTo>
                  <a:pt x="1442861" y="2275009"/>
                </a:lnTo>
                <a:cubicBezTo>
                  <a:pt x="1442861" y="2247751"/>
                  <a:pt x="1447161" y="2229183"/>
                  <a:pt x="1455758" y="2219305"/>
                </a:cubicBezTo>
                <a:cubicBezTo>
                  <a:pt x="1464356" y="2209426"/>
                  <a:pt x="1485668" y="2197901"/>
                  <a:pt x="1519694" y="2184730"/>
                </a:cubicBezTo>
                <a:cubicBezTo>
                  <a:pt x="1556098" y="2170461"/>
                  <a:pt x="1575580" y="2160857"/>
                  <a:pt x="1578141" y="2155918"/>
                </a:cubicBezTo>
                <a:cubicBezTo>
                  <a:pt x="1580702" y="2150979"/>
                  <a:pt x="1581983" y="2140917"/>
                  <a:pt x="1581983" y="2125734"/>
                </a:cubicBezTo>
                <a:cubicBezTo>
                  <a:pt x="1581983" y="2106709"/>
                  <a:pt x="1580565" y="2094315"/>
                  <a:pt x="1577730" y="2088552"/>
                </a:cubicBezTo>
                <a:cubicBezTo>
                  <a:pt x="1574894" y="2082790"/>
                  <a:pt x="1570184" y="2079909"/>
                  <a:pt x="1563598" y="2079909"/>
                </a:cubicBezTo>
                <a:cubicBezTo>
                  <a:pt x="1556098" y="2079909"/>
                  <a:pt x="1551433" y="2082333"/>
                  <a:pt x="1549604" y="2087180"/>
                </a:cubicBezTo>
                <a:cubicBezTo>
                  <a:pt x="1547774" y="2092028"/>
                  <a:pt x="1546860" y="2104605"/>
                  <a:pt x="1546860" y="2124911"/>
                </a:cubicBezTo>
                <a:lnTo>
                  <a:pt x="1546860" y="2163053"/>
                </a:lnTo>
                <a:lnTo>
                  <a:pt x="1442861" y="2163053"/>
                </a:lnTo>
                <a:lnTo>
                  <a:pt x="1442861" y="2138631"/>
                </a:lnTo>
                <a:cubicBezTo>
                  <a:pt x="1442861" y="2110459"/>
                  <a:pt x="1446108" y="2088735"/>
                  <a:pt x="1452603" y="2073460"/>
                </a:cubicBezTo>
                <a:cubicBezTo>
                  <a:pt x="1459097" y="2058185"/>
                  <a:pt x="1472131" y="2044694"/>
                  <a:pt x="1491705" y="2032986"/>
                </a:cubicBezTo>
                <a:cubicBezTo>
                  <a:pt x="1511279" y="2021278"/>
                  <a:pt x="1536707" y="2015424"/>
                  <a:pt x="1567988" y="2015424"/>
                </a:cubicBezTo>
                <a:close/>
                <a:moveTo>
                  <a:pt x="1335003" y="2015424"/>
                </a:moveTo>
                <a:cubicBezTo>
                  <a:pt x="1352199" y="2015424"/>
                  <a:pt x="1367062" y="2020043"/>
                  <a:pt x="1379593" y="2029282"/>
                </a:cubicBezTo>
                <a:cubicBezTo>
                  <a:pt x="1392124" y="2038520"/>
                  <a:pt x="1399945" y="2049176"/>
                  <a:pt x="1403054" y="2061249"/>
                </a:cubicBezTo>
                <a:cubicBezTo>
                  <a:pt x="1406164" y="2073323"/>
                  <a:pt x="1407719" y="2093812"/>
                  <a:pt x="1407719" y="2122716"/>
                </a:cubicBezTo>
                <a:lnTo>
                  <a:pt x="1407719" y="2276106"/>
                </a:lnTo>
                <a:cubicBezTo>
                  <a:pt x="1407719" y="2309217"/>
                  <a:pt x="1405753" y="2332770"/>
                  <a:pt x="1401820" y="2346765"/>
                </a:cubicBezTo>
                <a:cubicBezTo>
                  <a:pt x="1397886" y="2360759"/>
                  <a:pt x="1389837" y="2371918"/>
                  <a:pt x="1377672" y="2380242"/>
                </a:cubicBezTo>
                <a:cubicBezTo>
                  <a:pt x="1365507" y="2388565"/>
                  <a:pt x="1350827" y="2392727"/>
                  <a:pt x="1333631" y="2392727"/>
                </a:cubicBezTo>
                <a:cubicBezTo>
                  <a:pt x="1319911" y="2392727"/>
                  <a:pt x="1307197" y="2389520"/>
                  <a:pt x="1295489" y="2383106"/>
                </a:cubicBezTo>
                <a:cubicBezTo>
                  <a:pt x="1283781" y="2376691"/>
                  <a:pt x="1273080" y="2367162"/>
                  <a:pt x="1263384" y="2354516"/>
                </a:cubicBezTo>
                <a:lnTo>
                  <a:pt x="1263384" y="2438003"/>
                </a:lnTo>
                <a:lnTo>
                  <a:pt x="1152526" y="2438003"/>
                </a:lnTo>
                <a:lnTo>
                  <a:pt x="1152526" y="2022010"/>
                </a:lnTo>
                <a:lnTo>
                  <a:pt x="1265305" y="2022010"/>
                </a:lnTo>
                <a:lnTo>
                  <a:pt x="1263384" y="2054184"/>
                </a:lnTo>
                <a:cubicBezTo>
                  <a:pt x="1273262" y="2041172"/>
                  <a:pt x="1284147" y="2031460"/>
                  <a:pt x="1296038" y="2025045"/>
                </a:cubicBezTo>
                <a:cubicBezTo>
                  <a:pt x="1307928" y="2018631"/>
                  <a:pt x="1320917" y="2015424"/>
                  <a:pt x="1335003" y="2015424"/>
                </a:cubicBezTo>
                <a:close/>
                <a:moveTo>
                  <a:pt x="992293" y="2015424"/>
                </a:moveTo>
                <a:cubicBezTo>
                  <a:pt x="1016441" y="2015424"/>
                  <a:pt x="1036975" y="2018488"/>
                  <a:pt x="1053897" y="2024617"/>
                </a:cubicBezTo>
                <a:cubicBezTo>
                  <a:pt x="1070818" y="2030745"/>
                  <a:pt x="1083806" y="2038840"/>
                  <a:pt x="1092862" y="2048901"/>
                </a:cubicBezTo>
                <a:cubicBezTo>
                  <a:pt x="1101917" y="2058963"/>
                  <a:pt x="1107405" y="2068292"/>
                  <a:pt x="1109326" y="2076890"/>
                </a:cubicBezTo>
                <a:cubicBezTo>
                  <a:pt x="1111247" y="2085488"/>
                  <a:pt x="1112207" y="2098934"/>
                  <a:pt x="1112207" y="2117227"/>
                </a:cubicBezTo>
                <a:lnTo>
                  <a:pt x="1112207" y="2138356"/>
                </a:lnTo>
                <a:lnTo>
                  <a:pt x="1013971" y="2138356"/>
                </a:lnTo>
                <a:lnTo>
                  <a:pt x="1013971" y="2118599"/>
                </a:lnTo>
                <a:cubicBezTo>
                  <a:pt x="1013971" y="2101769"/>
                  <a:pt x="1013011" y="2091113"/>
                  <a:pt x="1011090" y="2086631"/>
                </a:cubicBezTo>
                <a:cubicBezTo>
                  <a:pt x="1009169" y="2082150"/>
                  <a:pt x="1004367" y="2079909"/>
                  <a:pt x="996684" y="2079909"/>
                </a:cubicBezTo>
                <a:cubicBezTo>
                  <a:pt x="990464" y="2079909"/>
                  <a:pt x="985799" y="2081967"/>
                  <a:pt x="982689" y="2086083"/>
                </a:cubicBezTo>
                <a:cubicBezTo>
                  <a:pt x="979579" y="2090199"/>
                  <a:pt x="978024" y="2096373"/>
                  <a:pt x="978024" y="2104605"/>
                </a:cubicBezTo>
                <a:cubicBezTo>
                  <a:pt x="978024" y="2115764"/>
                  <a:pt x="978802" y="2123950"/>
                  <a:pt x="980357" y="2129164"/>
                </a:cubicBezTo>
                <a:cubicBezTo>
                  <a:pt x="981912" y="2134377"/>
                  <a:pt x="986577" y="2140094"/>
                  <a:pt x="994351" y="2146314"/>
                </a:cubicBezTo>
                <a:cubicBezTo>
                  <a:pt x="1002126" y="2152534"/>
                  <a:pt x="1018087" y="2161589"/>
                  <a:pt x="1042234" y="2173480"/>
                </a:cubicBezTo>
                <a:cubicBezTo>
                  <a:pt x="1074431" y="2189212"/>
                  <a:pt x="1095560" y="2204030"/>
                  <a:pt x="1105621" y="2217933"/>
                </a:cubicBezTo>
                <a:cubicBezTo>
                  <a:pt x="1115683" y="2231836"/>
                  <a:pt x="1120714" y="2252050"/>
                  <a:pt x="1120714" y="2278576"/>
                </a:cubicBezTo>
                <a:cubicBezTo>
                  <a:pt x="1120714" y="2308211"/>
                  <a:pt x="1116872" y="2330575"/>
                  <a:pt x="1109189" y="2345667"/>
                </a:cubicBezTo>
                <a:cubicBezTo>
                  <a:pt x="1101505" y="2360759"/>
                  <a:pt x="1088654" y="2372375"/>
                  <a:pt x="1070635" y="2380516"/>
                </a:cubicBezTo>
                <a:cubicBezTo>
                  <a:pt x="1052616" y="2388657"/>
                  <a:pt x="1030893" y="2392727"/>
                  <a:pt x="1005465" y="2392727"/>
                </a:cubicBezTo>
                <a:cubicBezTo>
                  <a:pt x="977293" y="2392727"/>
                  <a:pt x="953191" y="2388336"/>
                  <a:pt x="933160" y="2379556"/>
                </a:cubicBezTo>
                <a:cubicBezTo>
                  <a:pt x="913128" y="2370775"/>
                  <a:pt x="899363" y="2358884"/>
                  <a:pt x="891862" y="2343883"/>
                </a:cubicBezTo>
                <a:cubicBezTo>
                  <a:pt x="884362" y="2328883"/>
                  <a:pt x="880612" y="2306199"/>
                  <a:pt x="880612" y="2275832"/>
                </a:cubicBezTo>
                <a:lnTo>
                  <a:pt x="880612" y="2258270"/>
                </a:lnTo>
                <a:lnTo>
                  <a:pt x="978848" y="2258270"/>
                </a:lnTo>
                <a:lnTo>
                  <a:pt x="978848" y="2281320"/>
                </a:lnTo>
                <a:cubicBezTo>
                  <a:pt x="978848" y="2300894"/>
                  <a:pt x="980083" y="2313608"/>
                  <a:pt x="982552" y="2319462"/>
                </a:cubicBezTo>
                <a:cubicBezTo>
                  <a:pt x="985022" y="2325315"/>
                  <a:pt x="989915" y="2328242"/>
                  <a:pt x="997233" y="2328242"/>
                </a:cubicBezTo>
                <a:cubicBezTo>
                  <a:pt x="1005099" y="2328242"/>
                  <a:pt x="1010587" y="2326276"/>
                  <a:pt x="1013697" y="2322343"/>
                </a:cubicBezTo>
                <a:cubicBezTo>
                  <a:pt x="1016807" y="2318410"/>
                  <a:pt x="1018362" y="2310132"/>
                  <a:pt x="1018362" y="2297509"/>
                </a:cubicBezTo>
                <a:cubicBezTo>
                  <a:pt x="1018362" y="2280131"/>
                  <a:pt x="1016349" y="2269246"/>
                  <a:pt x="1012325" y="2264856"/>
                </a:cubicBezTo>
                <a:cubicBezTo>
                  <a:pt x="1008117" y="2260465"/>
                  <a:pt x="986622" y="2247477"/>
                  <a:pt x="947840" y="2225890"/>
                </a:cubicBezTo>
                <a:cubicBezTo>
                  <a:pt x="915278" y="2207597"/>
                  <a:pt x="895429" y="2190996"/>
                  <a:pt x="888295" y="2176087"/>
                </a:cubicBezTo>
                <a:cubicBezTo>
                  <a:pt x="881161" y="2161177"/>
                  <a:pt x="877593" y="2143479"/>
                  <a:pt x="877593" y="2122990"/>
                </a:cubicBezTo>
                <a:cubicBezTo>
                  <a:pt x="877593" y="2093903"/>
                  <a:pt x="881435" y="2072454"/>
                  <a:pt x="889118" y="2058642"/>
                </a:cubicBezTo>
                <a:cubicBezTo>
                  <a:pt x="896802" y="2044831"/>
                  <a:pt x="909836" y="2034175"/>
                  <a:pt x="928221" y="2026675"/>
                </a:cubicBezTo>
                <a:cubicBezTo>
                  <a:pt x="946606" y="2019174"/>
                  <a:pt x="967963" y="2015424"/>
                  <a:pt x="992293" y="2015424"/>
                </a:cubicBezTo>
                <a:close/>
                <a:moveTo>
                  <a:pt x="720263" y="2015424"/>
                </a:moveTo>
                <a:cubicBezTo>
                  <a:pt x="745143" y="2015424"/>
                  <a:pt x="766500" y="2019129"/>
                  <a:pt x="784337" y="2026537"/>
                </a:cubicBezTo>
                <a:cubicBezTo>
                  <a:pt x="802172" y="2033946"/>
                  <a:pt x="815938" y="2043596"/>
                  <a:pt x="825634" y="2055487"/>
                </a:cubicBezTo>
                <a:cubicBezTo>
                  <a:pt x="835330" y="2067378"/>
                  <a:pt x="841961" y="2079634"/>
                  <a:pt x="845528" y="2092257"/>
                </a:cubicBezTo>
                <a:cubicBezTo>
                  <a:pt x="849095" y="2104879"/>
                  <a:pt x="850879" y="2124087"/>
                  <a:pt x="850879" y="2149881"/>
                </a:cubicBezTo>
                <a:lnTo>
                  <a:pt x="850879" y="2239062"/>
                </a:lnTo>
                <a:cubicBezTo>
                  <a:pt x="850879" y="2271807"/>
                  <a:pt x="849233" y="2295817"/>
                  <a:pt x="845940" y="2311092"/>
                </a:cubicBezTo>
                <a:cubicBezTo>
                  <a:pt x="842647" y="2326367"/>
                  <a:pt x="835604" y="2340636"/>
                  <a:pt x="824811" y="2353899"/>
                </a:cubicBezTo>
                <a:cubicBezTo>
                  <a:pt x="814017" y="2367162"/>
                  <a:pt x="800160" y="2376949"/>
                  <a:pt x="783239" y="2383260"/>
                </a:cubicBezTo>
                <a:cubicBezTo>
                  <a:pt x="766317" y="2389571"/>
                  <a:pt x="746880" y="2392727"/>
                  <a:pt x="724928" y="2392727"/>
                </a:cubicBezTo>
                <a:cubicBezTo>
                  <a:pt x="700415" y="2392727"/>
                  <a:pt x="679652" y="2390029"/>
                  <a:pt x="662639" y="2384632"/>
                </a:cubicBezTo>
                <a:cubicBezTo>
                  <a:pt x="645626" y="2379235"/>
                  <a:pt x="632409" y="2371095"/>
                  <a:pt x="622988" y="2360210"/>
                </a:cubicBezTo>
                <a:cubicBezTo>
                  <a:pt x="613567" y="2349326"/>
                  <a:pt x="606844" y="2336154"/>
                  <a:pt x="602819" y="2320696"/>
                </a:cubicBezTo>
                <a:cubicBezTo>
                  <a:pt x="598795" y="2305238"/>
                  <a:pt x="596783" y="2282051"/>
                  <a:pt x="596783" y="2251135"/>
                </a:cubicBezTo>
                <a:lnTo>
                  <a:pt x="596783" y="2157839"/>
                </a:lnTo>
                <a:cubicBezTo>
                  <a:pt x="596783" y="2123996"/>
                  <a:pt x="600441" y="2097562"/>
                  <a:pt x="607759" y="2078537"/>
                </a:cubicBezTo>
                <a:cubicBezTo>
                  <a:pt x="615076" y="2059511"/>
                  <a:pt x="628247" y="2044236"/>
                  <a:pt x="647273" y="2032712"/>
                </a:cubicBezTo>
                <a:cubicBezTo>
                  <a:pt x="666298" y="2021187"/>
                  <a:pt x="690628" y="2015424"/>
                  <a:pt x="720263" y="2015424"/>
                </a:cubicBezTo>
                <a:close/>
                <a:moveTo>
                  <a:pt x="433690" y="2015424"/>
                </a:moveTo>
                <a:cubicBezTo>
                  <a:pt x="464789" y="2015424"/>
                  <a:pt x="490446" y="2021324"/>
                  <a:pt x="510660" y="2033123"/>
                </a:cubicBezTo>
                <a:cubicBezTo>
                  <a:pt x="530874" y="2044922"/>
                  <a:pt x="545052" y="2060563"/>
                  <a:pt x="553192" y="2080046"/>
                </a:cubicBezTo>
                <a:cubicBezTo>
                  <a:pt x="561333" y="2099529"/>
                  <a:pt x="565403" y="2126923"/>
                  <a:pt x="565403" y="2162229"/>
                </a:cubicBezTo>
                <a:lnTo>
                  <a:pt x="565403" y="2210524"/>
                </a:lnTo>
                <a:lnTo>
                  <a:pt x="421891" y="2210524"/>
                </a:lnTo>
                <a:lnTo>
                  <a:pt x="421891" y="2289277"/>
                </a:lnTo>
                <a:cubicBezTo>
                  <a:pt x="421891" y="2305741"/>
                  <a:pt x="423080" y="2316352"/>
                  <a:pt x="425458" y="2321108"/>
                </a:cubicBezTo>
                <a:cubicBezTo>
                  <a:pt x="427836" y="2325864"/>
                  <a:pt x="432410" y="2328242"/>
                  <a:pt x="439178" y="2328242"/>
                </a:cubicBezTo>
                <a:cubicBezTo>
                  <a:pt x="447593" y="2328242"/>
                  <a:pt x="453219" y="2325087"/>
                  <a:pt x="456054" y="2318776"/>
                </a:cubicBezTo>
                <a:cubicBezTo>
                  <a:pt x="458890" y="2312464"/>
                  <a:pt x="460307" y="2300253"/>
                  <a:pt x="460307" y="2282143"/>
                </a:cubicBezTo>
                <a:lnTo>
                  <a:pt x="460307" y="2234123"/>
                </a:lnTo>
                <a:lnTo>
                  <a:pt x="565403" y="2234123"/>
                </a:lnTo>
                <a:lnTo>
                  <a:pt x="565403" y="2261014"/>
                </a:lnTo>
                <a:cubicBezTo>
                  <a:pt x="565403" y="2283515"/>
                  <a:pt x="563986" y="2300802"/>
                  <a:pt x="561150" y="2312876"/>
                </a:cubicBezTo>
                <a:cubicBezTo>
                  <a:pt x="558315" y="2324950"/>
                  <a:pt x="551683" y="2337846"/>
                  <a:pt x="541256" y="2351567"/>
                </a:cubicBezTo>
                <a:cubicBezTo>
                  <a:pt x="530829" y="2365287"/>
                  <a:pt x="517612" y="2375577"/>
                  <a:pt x="501605" y="2382437"/>
                </a:cubicBezTo>
                <a:cubicBezTo>
                  <a:pt x="485598" y="2389297"/>
                  <a:pt x="465521" y="2392727"/>
                  <a:pt x="441374" y="2392727"/>
                </a:cubicBezTo>
                <a:cubicBezTo>
                  <a:pt x="417958" y="2392727"/>
                  <a:pt x="397286" y="2389343"/>
                  <a:pt x="379359" y="2382574"/>
                </a:cubicBezTo>
                <a:cubicBezTo>
                  <a:pt x="361431" y="2375805"/>
                  <a:pt x="347482" y="2366521"/>
                  <a:pt x="337512" y="2354722"/>
                </a:cubicBezTo>
                <a:cubicBezTo>
                  <a:pt x="327543" y="2342923"/>
                  <a:pt x="320637" y="2329935"/>
                  <a:pt x="316795" y="2315757"/>
                </a:cubicBezTo>
                <a:cubicBezTo>
                  <a:pt x="312953" y="2301580"/>
                  <a:pt x="311033" y="2280954"/>
                  <a:pt x="311033" y="2253879"/>
                </a:cubicBezTo>
                <a:lnTo>
                  <a:pt x="311033" y="2147686"/>
                </a:lnTo>
                <a:cubicBezTo>
                  <a:pt x="311033" y="2115855"/>
                  <a:pt x="315332" y="2090747"/>
                  <a:pt x="323929" y="2072363"/>
                </a:cubicBezTo>
                <a:cubicBezTo>
                  <a:pt x="332528" y="2053978"/>
                  <a:pt x="346613" y="2039892"/>
                  <a:pt x="366187" y="2030105"/>
                </a:cubicBezTo>
                <a:cubicBezTo>
                  <a:pt x="385762" y="2020318"/>
                  <a:pt x="408262" y="2015424"/>
                  <a:pt x="433690" y="2015424"/>
                </a:cubicBezTo>
                <a:close/>
                <a:moveTo>
                  <a:pt x="7511462" y="1973441"/>
                </a:moveTo>
                <a:lnTo>
                  <a:pt x="7511462" y="2030791"/>
                </a:lnTo>
                <a:lnTo>
                  <a:pt x="7487589" y="2030791"/>
                </a:lnTo>
                <a:lnTo>
                  <a:pt x="7487589" y="2088415"/>
                </a:lnTo>
                <a:lnTo>
                  <a:pt x="7511462" y="2088415"/>
                </a:lnTo>
                <a:lnTo>
                  <a:pt x="7511462" y="2273362"/>
                </a:lnTo>
                <a:cubicBezTo>
                  <a:pt x="7511462" y="2309583"/>
                  <a:pt x="7512468" y="2332587"/>
                  <a:pt x="7514481" y="2342374"/>
                </a:cubicBezTo>
                <a:cubicBezTo>
                  <a:pt x="7516493" y="2352161"/>
                  <a:pt x="7521615" y="2360850"/>
                  <a:pt x="7529847" y="2368442"/>
                </a:cubicBezTo>
                <a:cubicBezTo>
                  <a:pt x="7538079" y="2376034"/>
                  <a:pt x="7547592" y="2380882"/>
                  <a:pt x="7558385" y="2382986"/>
                </a:cubicBezTo>
                <a:cubicBezTo>
                  <a:pt x="7569179" y="2385089"/>
                  <a:pt x="7587197" y="2386141"/>
                  <a:pt x="7612442" y="2386141"/>
                </a:cubicBezTo>
                <a:lnTo>
                  <a:pt x="7657170" y="2386141"/>
                </a:lnTo>
                <a:lnTo>
                  <a:pt x="7657170" y="2327419"/>
                </a:lnTo>
                <a:cubicBezTo>
                  <a:pt x="7639059" y="2327419"/>
                  <a:pt x="7628769" y="2326047"/>
                  <a:pt x="7626300" y="2323303"/>
                </a:cubicBezTo>
                <a:cubicBezTo>
                  <a:pt x="7623830" y="2320559"/>
                  <a:pt x="7622595" y="2307205"/>
                  <a:pt x="7622595" y="2283240"/>
                </a:cubicBezTo>
                <a:lnTo>
                  <a:pt x="7622595" y="2088415"/>
                </a:lnTo>
                <a:lnTo>
                  <a:pt x="7652505" y="2088415"/>
                </a:lnTo>
                <a:lnTo>
                  <a:pt x="7652505" y="2030791"/>
                </a:lnTo>
                <a:lnTo>
                  <a:pt x="7622595" y="2030791"/>
                </a:lnTo>
                <a:lnTo>
                  <a:pt x="7622595" y="1973441"/>
                </a:lnTo>
                <a:close/>
                <a:moveTo>
                  <a:pt x="1739313" y="1973441"/>
                </a:moveTo>
                <a:lnTo>
                  <a:pt x="1850446" y="1973441"/>
                </a:lnTo>
                <a:lnTo>
                  <a:pt x="1850446" y="2030791"/>
                </a:lnTo>
                <a:lnTo>
                  <a:pt x="1880356" y="2030791"/>
                </a:lnTo>
                <a:lnTo>
                  <a:pt x="1880356" y="2088415"/>
                </a:lnTo>
                <a:lnTo>
                  <a:pt x="1850446" y="2088415"/>
                </a:lnTo>
                <a:lnTo>
                  <a:pt x="1850446" y="2283240"/>
                </a:lnTo>
                <a:cubicBezTo>
                  <a:pt x="1850446" y="2307205"/>
                  <a:pt x="1851680" y="2320559"/>
                  <a:pt x="1854150" y="2323303"/>
                </a:cubicBezTo>
                <a:cubicBezTo>
                  <a:pt x="1856620" y="2326047"/>
                  <a:pt x="1866910" y="2327419"/>
                  <a:pt x="1885021" y="2327419"/>
                </a:cubicBezTo>
                <a:lnTo>
                  <a:pt x="1885021" y="2386141"/>
                </a:lnTo>
                <a:lnTo>
                  <a:pt x="1840293" y="2386141"/>
                </a:lnTo>
                <a:cubicBezTo>
                  <a:pt x="1815048" y="2386141"/>
                  <a:pt x="1797029" y="2385089"/>
                  <a:pt x="1786236" y="2382986"/>
                </a:cubicBezTo>
                <a:cubicBezTo>
                  <a:pt x="1775442" y="2380882"/>
                  <a:pt x="1765930" y="2376034"/>
                  <a:pt x="1757698" y="2368442"/>
                </a:cubicBezTo>
                <a:cubicBezTo>
                  <a:pt x="1749466" y="2360850"/>
                  <a:pt x="1744344" y="2352161"/>
                  <a:pt x="1742331" y="2342374"/>
                </a:cubicBezTo>
                <a:cubicBezTo>
                  <a:pt x="1740319" y="2332587"/>
                  <a:pt x="1739313" y="2309583"/>
                  <a:pt x="1739313" y="2273362"/>
                </a:cubicBezTo>
                <a:lnTo>
                  <a:pt x="1739313" y="2088415"/>
                </a:lnTo>
                <a:lnTo>
                  <a:pt x="1715440" y="2088415"/>
                </a:lnTo>
                <a:lnTo>
                  <a:pt x="1715440" y="2030791"/>
                </a:lnTo>
                <a:lnTo>
                  <a:pt x="1739313" y="2030791"/>
                </a:lnTo>
                <a:close/>
                <a:moveTo>
                  <a:pt x="10285442" y="1941885"/>
                </a:moveTo>
                <a:lnTo>
                  <a:pt x="10285442" y="2045128"/>
                </a:lnTo>
                <a:cubicBezTo>
                  <a:pt x="10276112" y="2035227"/>
                  <a:pt x="10265730" y="2027801"/>
                  <a:pt x="10254297" y="2022850"/>
                </a:cubicBezTo>
                <a:cubicBezTo>
                  <a:pt x="10242864" y="2017900"/>
                  <a:pt x="10230287" y="2015424"/>
                  <a:pt x="10216567" y="2015424"/>
                </a:cubicBezTo>
                <a:cubicBezTo>
                  <a:pt x="10198823" y="2015424"/>
                  <a:pt x="10183547" y="2019860"/>
                  <a:pt x="10170742" y="2028733"/>
                </a:cubicBezTo>
                <a:cubicBezTo>
                  <a:pt x="10157937" y="2037605"/>
                  <a:pt x="10149750" y="2047895"/>
                  <a:pt x="10146183" y="2059603"/>
                </a:cubicBezTo>
                <a:cubicBezTo>
                  <a:pt x="10142615" y="2071311"/>
                  <a:pt x="10140832" y="2091159"/>
                  <a:pt x="10140832" y="2119148"/>
                </a:cubicBezTo>
                <a:lnTo>
                  <a:pt x="10140832" y="2289552"/>
                </a:lnTo>
                <a:cubicBezTo>
                  <a:pt x="10140832" y="2316443"/>
                  <a:pt x="10142615" y="2335834"/>
                  <a:pt x="10146183" y="2347725"/>
                </a:cubicBezTo>
                <a:cubicBezTo>
                  <a:pt x="10149750" y="2359616"/>
                  <a:pt x="10157845" y="2370089"/>
                  <a:pt x="10170467" y="2379144"/>
                </a:cubicBezTo>
                <a:cubicBezTo>
                  <a:pt x="10183090" y="2388199"/>
                  <a:pt x="10197999" y="2392727"/>
                  <a:pt x="10215195" y="2392727"/>
                </a:cubicBezTo>
                <a:cubicBezTo>
                  <a:pt x="10228000" y="2392727"/>
                  <a:pt x="10240257" y="2389977"/>
                  <a:pt x="10251965" y="2384478"/>
                </a:cubicBezTo>
                <a:cubicBezTo>
                  <a:pt x="10263672" y="2378978"/>
                  <a:pt x="10274832" y="2370729"/>
                  <a:pt x="10285442" y="2359730"/>
                </a:cubicBezTo>
                <a:lnTo>
                  <a:pt x="10285442" y="2386141"/>
                </a:lnTo>
                <a:lnTo>
                  <a:pt x="10396300" y="2386141"/>
                </a:lnTo>
                <a:lnTo>
                  <a:pt x="10396300" y="1941885"/>
                </a:lnTo>
                <a:close/>
                <a:moveTo>
                  <a:pt x="9066241" y="1941885"/>
                </a:moveTo>
                <a:lnTo>
                  <a:pt x="9066241" y="2045128"/>
                </a:lnTo>
                <a:cubicBezTo>
                  <a:pt x="9056911" y="2035227"/>
                  <a:pt x="9046531" y="2027801"/>
                  <a:pt x="9035096" y="2022850"/>
                </a:cubicBezTo>
                <a:cubicBezTo>
                  <a:pt x="9023664" y="2017900"/>
                  <a:pt x="9011086" y="2015424"/>
                  <a:pt x="8997366" y="2015424"/>
                </a:cubicBezTo>
                <a:cubicBezTo>
                  <a:pt x="8979623" y="2015424"/>
                  <a:pt x="8964347" y="2019860"/>
                  <a:pt x="8951542" y="2028733"/>
                </a:cubicBezTo>
                <a:cubicBezTo>
                  <a:pt x="8938736" y="2037605"/>
                  <a:pt x="8930550" y="2047895"/>
                  <a:pt x="8926983" y="2059603"/>
                </a:cubicBezTo>
                <a:cubicBezTo>
                  <a:pt x="8923415" y="2071311"/>
                  <a:pt x="8921632" y="2091159"/>
                  <a:pt x="8921632" y="2119148"/>
                </a:cubicBezTo>
                <a:lnTo>
                  <a:pt x="8921632" y="2289552"/>
                </a:lnTo>
                <a:cubicBezTo>
                  <a:pt x="8921632" y="2316443"/>
                  <a:pt x="8923415" y="2335834"/>
                  <a:pt x="8926983" y="2347725"/>
                </a:cubicBezTo>
                <a:cubicBezTo>
                  <a:pt x="8930550" y="2359616"/>
                  <a:pt x="8938645" y="2370089"/>
                  <a:pt x="8951267" y="2379144"/>
                </a:cubicBezTo>
                <a:cubicBezTo>
                  <a:pt x="8963890" y="2388199"/>
                  <a:pt x="8978799" y="2392727"/>
                  <a:pt x="8995994" y="2392727"/>
                </a:cubicBezTo>
                <a:cubicBezTo>
                  <a:pt x="9008800" y="2392727"/>
                  <a:pt x="9021057" y="2389977"/>
                  <a:pt x="9032764" y="2384478"/>
                </a:cubicBezTo>
                <a:cubicBezTo>
                  <a:pt x="9044473" y="2378978"/>
                  <a:pt x="9055632" y="2370729"/>
                  <a:pt x="9066241" y="2359730"/>
                </a:cubicBezTo>
                <a:lnTo>
                  <a:pt x="9066241" y="2386141"/>
                </a:lnTo>
                <a:lnTo>
                  <a:pt x="9177099" y="2386141"/>
                </a:lnTo>
                <a:lnTo>
                  <a:pt x="9177099" y="1941885"/>
                </a:lnTo>
                <a:close/>
                <a:moveTo>
                  <a:pt x="8191499" y="1941885"/>
                </a:moveTo>
                <a:lnTo>
                  <a:pt x="8191499" y="2386141"/>
                </a:lnTo>
                <a:lnTo>
                  <a:pt x="8305651" y="2386141"/>
                </a:lnTo>
                <a:lnTo>
                  <a:pt x="8305651" y="1941885"/>
                </a:lnTo>
                <a:close/>
                <a:moveTo>
                  <a:pt x="7766168" y="1941885"/>
                </a:moveTo>
                <a:lnTo>
                  <a:pt x="7766168" y="2386141"/>
                </a:lnTo>
                <a:lnTo>
                  <a:pt x="7881691" y="2386141"/>
                </a:lnTo>
                <a:lnTo>
                  <a:pt x="7881691" y="1941885"/>
                </a:lnTo>
                <a:close/>
                <a:moveTo>
                  <a:pt x="6623168" y="1941885"/>
                </a:moveTo>
                <a:lnTo>
                  <a:pt x="6623168" y="2386141"/>
                </a:lnTo>
                <a:lnTo>
                  <a:pt x="6738691" y="2386141"/>
                </a:lnTo>
                <a:lnTo>
                  <a:pt x="6738691" y="2199548"/>
                </a:lnTo>
                <a:lnTo>
                  <a:pt x="6773266" y="2199548"/>
                </a:lnTo>
                <a:lnTo>
                  <a:pt x="6773266" y="2386141"/>
                </a:lnTo>
                <a:lnTo>
                  <a:pt x="6888789" y="2386141"/>
                </a:lnTo>
                <a:lnTo>
                  <a:pt x="6888789" y="1941885"/>
                </a:lnTo>
                <a:lnTo>
                  <a:pt x="6773266" y="1941885"/>
                </a:lnTo>
                <a:lnTo>
                  <a:pt x="6773266" y="2100763"/>
                </a:lnTo>
                <a:lnTo>
                  <a:pt x="6738691" y="2100763"/>
                </a:lnTo>
                <a:lnTo>
                  <a:pt x="6738691" y="1941885"/>
                </a:lnTo>
                <a:close/>
                <a:moveTo>
                  <a:pt x="5657850" y="1941885"/>
                </a:moveTo>
                <a:lnTo>
                  <a:pt x="5768708" y="1941885"/>
                </a:lnTo>
                <a:lnTo>
                  <a:pt x="5768708" y="2047049"/>
                </a:lnTo>
                <a:cubicBezTo>
                  <a:pt x="5777855" y="2036416"/>
                  <a:pt x="5788054" y="2028487"/>
                  <a:pt x="5799304" y="2023262"/>
                </a:cubicBezTo>
                <a:cubicBezTo>
                  <a:pt x="5810555" y="2018037"/>
                  <a:pt x="5822765" y="2015424"/>
                  <a:pt x="5835937" y="2015424"/>
                </a:cubicBezTo>
                <a:cubicBezTo>
                  <a:pt x="5851121" y="2015424"/>
                  <a:pt x="5864292" y="2017802"/>
                  <a:pt x="5875451" y="2022559"/>
                </a:cubicBezTo>
                <a:cubicBezTo>
                  <a:pt x="5886609" y="2027315"/>
                  <a:pt x="5895116" y="2033992"/>
                  <a:pt x="5900970" y="2042590"/>
                </a:cubicBezTo>
                <a:cubicBezTo>
                  <a:pt x="5906824" y="2051188"/>
                  <a:pt x="5910345" y="2059603"/>
                  <a:pt x="5911534" y="2067835"/>
                </a:cubicBezTo>
                <a:cubicBezTo>
                  <a:pt x="5912724" y="2076067"/>
                  <a:pt x="5913318" y="2093629"/>
                  <a:pt x="5913318" y="2120520"/>
                </a:cubicBezTo>
                <a:lnTo>
                  <a:pt x="5913318" y="2284613"/>
                </a:lnTo>
                <a:cubicBezTo>
                  <a:pt x="5913318" y="2311321"/>
                  <a:pt x="5911534" y="2331215"/>
                  <a:pt x="5907967" y="2344295"/>
                </a:cubicBezTo>
                <a:cubicBezTo>
                  <a:pt x="5904400" y="2357375"/>
                  <a:pt x="5896031" y="2368717"/>
                  <a:pt x="5882859" y="2378321"/>
                </a:cubicBezTo>
                <a:cubicBezTo>
                  <a:pt x="5869688" y="2387925"/>
                  <a:pt x="5854047" y="2392727"/>
                  <a:pt x="5835937" y="2392727"/>
                </a:cubicBezTo>
                <a:cubicBezTo>
                  <a:pt x="5822948" y="2392727"/>
                  <a:pt x="5810829" y="2389886"/>
                  <a:pt x="5799579" y="2384203"/>
                </a:cubicBezTo>
                <a:cubicBezTo>
                  <a:pt x="5788328" y="2378521"/>
                  <a:pt x="5778038" y="2369997"/>
                  <a:pt x="5768708" y="2358632"/>
                </a:cubicBezTo>
                <a:lnTo>
                  <a:pt x="5761574" y="2386141"/>
                </a:lnTo>
                <a:lnTo>
                  <a:pt x="5657850" y="2386141"/>
                </a:lnTo>
                <a:close/>
                <a:moveTo>
                  <a:pt x="5154671" y="1941885"/>
                </a:moveTo>
                <a:lnTo>
                  <a:pt x="5270194" y="1941885"/>
                </a:lnTo>
                <a:lnTo>
                  <a:pt x="5270194" y="2275009"/>
                </a:lnTo>
                <a:cubicBezTo>
                  <a:pt x="5270194" y="2294400"/>
                  <a:pt x="5271246" y="2306793"/>
                  <a:pt x="5273350" y="2312190"/>
                </a:cubicBezTo>
                <a:cubicBezTo>
                  <a:pt x="5275454" y="2317586"/>
                  <a:pt x="5279707" y="2320285"/>
                  <a:pt x="5286109" y="2320285"/>
                </a:cubicBezTo>
                <a:cubicBezTo>
                  <a:pt x="5293427" y="2320285"/>
                  <a:pt x="5298138" y="2317312"/>
                  <a:pt x="5300242" y="2311367"/>
                </a:cubicBezTo>
                <a:cubicBezTo>
                  <a:pt x="5302345" y="2305422"/>
                  <a:pt x="5303397" y="2291381"/>
                  <a:pt x="5303397" y="2269246"/>
                </a:cubicBezTo>
                <a:lnTo>
                  <a:pt x="5303397" y="1941885"/>
                </a:lnTo>
                <a:lnTo>
                  <a:pt x="5418920" y="1941885"/>
                </a:lnTo>
                <a:lnTo>
                  <a:pt x="5418920" y="2238787"/>
                </a:lnTo>
                <a:cubicBezTo>
                  <a:pt x="5418920" y="2272447"/>
                  <a:pt x="5417823" y="2296092"/>
                  <a:pt x="5415628" y="2309720"/>
                </a:cubicBezTo>
                <a:cubicBezTo>
                  <a:pt x="5413432" y="2323349"/>
                  <a:pt x="5406938" y="2337343"/>
                  <a:pt x="5396145" y="2351704"/>
                </a:cubicBezTo>
                <a:cubicBezTo>
                  <a:pt x="5385352" y="2366064"/>
                  <a:pt x="5371128" y="2376949"/>
                  <a:pt x="5353476" y="2384358"/>
                </a:cubicBezTo>
                <a:cubicBezTo>
                  <a:pt x="5335823" y="2391767"/>
                  <a:pt x="5315013" y="2395471"/>
                  <a:pt x="5291049" y="2395471"/>
                </a:cubicBezTo>
                <a:cubicBezTo>
                  <a:pt x="5264523" y="2395471"/>
                  <a:pt x="5241107" y="2391081"/>
                  <a:pt x="5220802" y="2382300"/>
                </a:cubicBezTo>
                <a:cubicBezTo>
                  <a:pt x="5200496" y="2373519"/>
                  <a:pt x="5185313" y="2362085"/>
                  <a:pt x="5175251" y="2347999"/>
                </a:cubicBezTo>
                <a:cubicBezTo>
                  <a:pt x="5165189" y="2333913"/>
                  <a:pt x="5159244" y="2319050"/>
                  <a:pt x="5157415" y="2303409"/>
                </a:cubicBezTo>
                <a:cubicBezTo>
                  <a:pt x="5155585" y="2287768"/>
                  <a:pt x="5154671" y="2254886"/>
                  <a:pt x="5154671" y="2204762"/>
                </a:cubicBezTo>
                <a:close/>
                <a:moveTo>
                  <a:pt x="4996555" y="1941885"/>
                </a:moveTo>
                <a:lnTo>
                  <a:pt x="5037166" y="1941885"/>
                </a:lnTo>
                <a:lnTo>
                  <a:pt x="5037166" y="1998137"/>
                </a:lnTo>
                <a:cubicBezTo>
                  <a:pt x="5014299" y="1998137"/>
                  <a:pt x="5000808" y="1999189"/>
                  <a:pt x="4996692" y="2001293"/>
                </a:cubicBezTo>
                <a:cubicBezTo>
                  <a:pt x="4992576" y="2003396"/>
                  <a:pt x="4990518" y="2009387"/>
                  <a:pt x="4990518" y="2019266"/>
                </a:cubicBezTo>
                <a:lnTo>
                  <a:pt x="4990518" y="2030791"/>
                </a:lnTo>
                <a:lnTo>
                  <a:pt x="5037166" y="2030791"/>
                </a:lnTo>
                <a:lnTo>
                  <a:pt x="5037166" y="2088415"/>
                </a:lnTo>
                <a:lnTo>
                  <a:pt x="5010824" y="2088415"/>
                </a:lnTo>
                <a:lnTo>
                  <a:pt x="5010824" y="2386141"/>
                </a:lnTo>
                <a:lnTo>
                  <a:pt x="4899965" y="2386141"/>
                </a:lnTo>
                <a:lnTo>
                  <a:pt x="4899965" y="2088415"/>
                </a:lnTo>
                <a:lnTo>
                  <a:pt x="4877190" y="2088415"/>
                </a:lnTo>
                <a:lnTo>
                  <a:pt x="4877190" y="2030791"/>
                </a:lnTo>
                <a:lnTo>
                  <a:pt x="4899965" y="2030791"/>
                </a:lnTo>
                <a:cubicBezTo>
                  <a:pt x="4899965" y="2006826"/>
                  <a:pt x="4900789" y="1990819"/>
                  <a:pt x="4902435" y="1982770"/>
                </a:cubicBezTo>
                <a:cubicBezTo>
                  <a:pt x="4904082" y="1974721"/>
                  <a:pt x="4908152" y="1967541"/>
                  <a:pt x="4914646" y="1961230"/>
                </a:cubicBezTo>
                <a:cubicBezTo>
                  <a:pt x="4921140" y="1954919"/>
                  <a:pt x="4930242" y="1950117"/>
                  <a:pt x="4941949" y="1946824"/>
                </a:cubicBezTo>
                <a:cubicBezTo>
                  <a:pt x="4953656" y="1943531"/>
                  <a:pt x="4971859" y="1941885"/>
                  <a:pt x="4996555" y="1941885"/>
                </a:cubicBezTo>
                <a:close/>
                <a:moveTo>
                  <a:pt x="4105275" y="1941885"/>
                </a:moveTo>
                <a:lnTo>
                  <a:pt x="4219426" y="1941885"/>
                </a:lnTo>
                <a:lnTo>
                  <a:pt x="4219426" y="1999783"/>
                </a:lnTo>
                <a:lnTo>
                  <a:pt x="4105275" y="1999783"/>
                </a:lnTo>
                <a:close/>
                <a:moveTo>
                  <a:pt x="3438526" y="1941885"/>
                </a:moveTo>
                <a:lnTo>
                  <a:pt x="3552677" y="1941885"/>
                </a:lnTo>
                <a:lnTo>
                  <a:pt x="3552677" y="2386141"/>
                </a:lnTo>
                <a:lnTo>
                  <a:pt x="3438526" y="2386141"/>
                </a:lnTo>
                <a:close/>
                <a:moveTo>
                  <a:pt x="2607766" y="1941885"/>
                </a:moveTo>
                <a:lnTo>
                  <a:pt x="2774739" y="1941885"/>
                </a:lnTo>
                <a:lnTo>
                  <a:pt x="2840802" y="2386141"/>
                </a:lnTo>
                <a:lnTo>
                  <a:pt x="2722741" y="2386141"/>
                </a:lnTo>
                <a:lnTo>
                  <a:pt x="2716544" y="2306290"/>
                </a:lnTo>
                <a:lnTo>
                  <a:pt x="2675218" y="2306290"/>
                </a:lnTo>
                <a:lnTo>
                  <a:pt x="2668271" y="2386141"/>
                </a:lnTo>
                <a:lnTo>
                  <a:pt x="2548838" y="2386141"/>
                </a:lnTo>
                <a:close/>
                <a:moveTo>
                  <a:pt x="2343150" y="1941885"/>
                </a:moveTo>
                <a:lnTo>
                  <a:pt x="2457302" y="1941885"/>
                </a:lnTo>
                <a:lnTo>
                  <a:pt x="2457302" y="2386141"/>
                </a:lnTo>
                <a:lnTo>
                  <a:pt x="2343150" y="2386141"/>
                </a:lnTo>
                <a:close/>
                <a:moveTo>
                  <a:pt x="1905001" y="1941885"/>
                </a:moveTo>
                <a:lnTo>
                  <a:pt x="2019152" y="1941885"/>
                </a:lnTo>
                <a:lnTo>
                  <a:pt x="2019152" y="1999783"/>
                </a:lnTo>
                <a:lnTo>
                  <a:pt x="1905001" y="1999783"/>
                </a:lnTo>
                <a:close/>
                <a:moveTo>
                  <a:pt x="130341" y="1932555"/>
                </a:moveTo>
                <a:cubicBezTo>
                  <a:pt x="164184" y="1932555"/>
                  <a:pt x="192265" y="1939506"/>
                  <a:pt x="214583" y="1953409"/>
                </a:cubicBezTo>
                <a:cubicBezTo>
                  <a:pt x="236901" y="1967312"/>
                  <a:pt x="251444" y="1983822"/>
                  <a:pt x="258213" y="2002939"/>
                </a:cubicBezTo>
                <a:cubicBezTo>
                  <a:pt x="264981" y="2022056"/>
                  <a:pt x="268366" y="2049816"/>
                  <a:pt x="268366" y="2086220"/>
                </a:cubicBezTo>
                <a:lnTo>
                  <a:pt x="268366" y="2105428"/>
                </a:lnTo>
                <a:lnTo>
                  <a:pt x="152842" y="2105428"/>
                </a:lnTo>
                <a:lnTo>
                  <a:pt x="152842" y="2065091"/>
                </a:lnTo>
                <a:cubicBezTo>
                  <a:pt x="152842" y="2039663"/>
                  <a:pt x="151745" y="2023748"/>
                  <a:pt x="149550" y="2017345"/>
                </a:cubicBezTo>
                <a:cubicBezTo>
                  <a:pt x="147354" y="2010942"/>
                  <a:pt x="142141" y="2007741"/>
                  <a:pt x="133909" y="2007741"/>
                </a:cubicBezTo>
                <a:cubicBezTo>
                  <a:pt x="126774" y="2007741"/>
                  <a:pt x="121927" y="2010485"/>
                  <a:pt x="119365" y="2015973"/>
                </a:cubicBezTo>
                <a:cubicBezTo>
                  <a:pt x="116804" y="2021461"/>
                  <a:pt x="115524" y="2035547"/>
                  <a:pt x="115524" y="2058231"/>
                </a:cubicBezTo>
                <a:lnTo>
                  <a:pt x="115524" y="2271441"/>
                </a:lnTo>
                <a:cubicBezTo>
                  <a:pt x="115524" y="2291381"/>
                  <a:pt x="116804" y="2304507"/>
                  <a:pt x="119365" y="2310818"/>
                </a:cubicBezTo>
                <a:cubicBezTo>
                  <a:pt x="121927" y="2317129"/>
                  <a:pt x="127049" y="2320285"/>
                  <a:pt x="134732" y="2320285"/>
                </a:cubicBezTo>
                <a:cubicBezTo>
                  <a:pt x="143147" y="2320285"/>
                  <a:pt x="148864" y="2316718"/>
                  <a:pt x="151882" y="2309583"/>
                </a:cubicBezTo>
                <a:cubicBezTo>
                  <a:pt x="154900" y="2302449"/>
                  <a:pt x="156410" y="2288546"/>
                  <a:pt x="156410" y="2267874"/>
                </a:cubicBezTo>
                <a:lnTo>
                  <a:pt x="156410" y="2215189"/>
                </a:lnTo>
                <a:lnTo>
                  <a:pt x="133085" y="2215189"/>
                </a:lnTo>
                <a:lnTo>
                  <a:pt x="133085" y="2147686"/>
                </a:lnTo>
                <a:lnTo>
                  <a:pt x="268366" y="2147686"/>
                </a:lnTo>
                <a:lnTo>
                  <a:pt x="268366" y="2386141"/>
                </a:lnTo>
                <a:lnTo>
                  <a:pt x="195769" y="2386141"/>
                </a:lnTo>
                <a:lnTo>
                  <a:pt x="185084" y="2354311"/>
                </a:lnTo>
                <a:cubicBezTo>
                  <a:pt x="177213" y="2368031"/>
                  <a:pt x="167281" y="2378321"/>
                  <a:pt x="155290" y="2385181"/>
                </a:cubicBezTo>
                <a:cubicBezTo>
                  <a:pt x="143300" y="2392041"/>
                  <a:pt x="129158" y="2395471"/>
                  <a:pt x="112866" y="2395471"/>
                </a:cubicBezTo>
                <a:cubicBezTo>
                  <a:pt x="93457" y="2395471"/>
                  <a:pt x="75287" y="2390760"/>
                  <a:pt x="58354" y="2381339"/>
                </a:cubicBezTo>
                <a:cubicBezTo>
                  <a:pt x="41421" y="2371918"/>
                  <a:pt x="28561" y="2360256"/>
                  <a:pt x="19773" y="2346353"/>
                </a:cubicBezTo>
                <a:cubicBezTo>
                  <a:pt x="10984" y="2332450"/>
                  <a:pt x="5492" y="2317861"/>
                  <a:pt x="3296" y="2302586"/>
                </a:cubicBezTo>
                <a:cubicBezTo>
                  <a:pt x="1099" y="2287311"/>
                  <a:pt x="0" y="2264398"/>
                  <a:pt x="0" y="2233848"/>
                </a:cubicBezTo>
                <a:lnTo>
                  <a:pt x="0" y="2101861"/>
                </a:lnTo>
                <a:cubicBezTo>
                  <a:pt x="0" y="2059420"/>
                  <a:pt x="2287" y="2028596"/>
                  <a:pt x="6861" y="2009387"/>
                </a:cubicBezTo>
                <a:cubicBezTo>
                  <a:pt x="11434" y="1990179"/>
                  <a:pt x="24559" y="1972572"/>
                  <a:pt x="46237" y="1956565"/>
                </a:cubicBezTo>
                <a:cubicBezTo>
                  <a:pt x="67915" y="1940558"/>
                  <a:pt x="95950" y="1932555"/>
                  <a:pt x="130341" y="1932555"/>
                </a:cubicBezTo>
                <a:close/>
                <a:moveTo>
                  <a:pt x="6809405" y="0"/>
                </a:moveTo>
                <a:lnTo>
                  <a:pt x="11344203" y="0"/>
                </a:lnTo>
                <a:lnTo>
                  <a:pt x="9832604" y="6858000"/>
                </a:lnTo>
                <a:lnTo>
                  <a:pt x="5297805" y="6858000"/>
                </a:lnTo>
                <a:lnTo>
                  <a:pt x="6020988" y="3576984"/>
                </a:lnTo>
                <a:lnTo>
                  <a:pt x="6033176" y="3563368"/>
                </a:lnTo>
                <a:lnTo>
                  <a:pt x="6033176" y="3595816"/>
                </a:lnTo>
                <a:lnTo>
                  <a:pt x="6141016" y="3595816"/>
                </a:lnTo>
                <a:lnTo>
                  <a:pt x="6141016" y="3413064"/>
                </a:lnTo>
                <a:cubicBezTo>
                  <a:pt x="6141016" y="3352879"/>
                  <a:pt x="6139095" y="3313137"/>
                  <a:pt x="6135253" y="3293837"/>
                </a:cubicBezTo>
                <a:cubicBezTo>
                  <a:pt x="6131412" y="3274537"/>
                  <a:pt x="6119978" y="3258256"/>
                  <a:pt x="6100953" y="3244993"/>
                </a:cubicBezTo>
                <a:lnTo>
                  <a:pt x="6094739" y="3242379"/>
                </a:lnTo>
                <a:lnTo>
                  <a:pt x="6148468" y="2998614"/>
                </a:lnTo>
                <a:lnTo>
                  <a:pt x="6183913" y="2992860"/>
                </a:lnTo>
                <a:cubicBezTo>
                  <a:pt x="6200834" y="2986549"/>
                  <a:pt x="6214692" y="2976762"/>
                  <a:pt x="6225485" y="2963499"/>
                </a:cubicBezTo>
                <a:cubicBezTo>
                  <a:pt x="6236279" y="2950236"/>
                  <a:pt x="6243321" y="2935967"/>
                  <a:pt x="6246614" y="2920692"/>
                </a:cubicBezTo>
                <a:cubicBezTo>
                  <a:pt x="6249907" y="2905417"/>
                  <a:pt x="6251553" y="2881407"/>
                  <a:pt x="6251553" y="2848662"/>
                </a:cubicBezTo>
                <a:lnTo>
                  <a:pt x="6251553" y="2759481"/>
                </a:lnTo>
                <a:cubicBezTo>
                  <a:pt x="6251553" y="2733688"/>
                  <a:pt x="6249770" y="2714479"/>
                  <a:pt x="6246202" y="2701857"/>
                </a:cubicBezTo>
                <a:cubicBezTo>
                  <a:pt x="6242635" y="2689234"/>
                  <a:pt x="6236004" y="2676978"/>
                  <a:pt x="6226308" y="2665087"/>
                </a:cubicBezTo>
                <a:lnTo>
                  <a:pt x="6222561" y="2662460"/>
                </a:lnTo>
                <a:lnTo>
                  <a:pt x="6283466" y="2386141"/>
                </a:lnTo>
                <a:lnTo>
                  <a:pt x="6349733" y="2386141"/>
                </a:lnTo>
                <a:lnTo>
                  <a:pt x="6349733" y="2140003"/>
                </a:lnTo>
                <a:cubicBezTo>
                  <a:pt x="6349733" y="2112563"/>
                  <a:pt x="6350739" y="2095687"/>
                  <a:pt x="6352752" y="2089376"/>
                </a:cubicBezTo>
                <a:cubicBezTo>
                  <a:pt x="6354764" y="2083064"/>
                  <a:pt x="6359704" y="2079909"/>
                  <a:pt x="6367569" y="2079909"/>
                </a:cubicBezTo>
                <a:cubicBezTo>
                  <a:pt x="6375070" y="2079909"/>
                  <a:pt x="6379643" y="2082653"/>
                  <a:pt x="6381290" y="2088141"/>
                </a:cubicBezTo>
                <a:cubicBezTo>
                  <a:pt x="6382936" y="2093629"/>
                  <a:pt x="6383759" y="2108904"/>
                  <a:pt x="6383759" y="2133966"/>
                </a:cubicBezTo>
                <a:lnTo>
                  <a:pt x="6383759" y="2386141"/>
                </a:lnTo>
                <a:lnTo>
                  <a:pt x="6494617" y="2386141"/>
                </a:lnTo>
                <a:lnTo>
                  <a:pt x="6494617" y="2130948"/>
                </a:lnTo>
                <a:cubicBezTo>
                  <a:pt x="6494617" y="2099117"/>
                  <a:pt x="6492879" y="2076387"/>
                  <a:pt x="6489404" y="2062759"/>
                </a:cubicBezTo>
                <a:cubicBezTo>
                  <a:pt x="6485928" y="2049130"/>
                  <a:pt x="6478153" y="2037834"/>
                  <a:pt x="6466080" y="2028870"/>
                </a:cubicBezTo>
                <a:cubicBezTo>
                  <a:pt x="6454006" y="2019906"/>
                  <a:pt x="6438457" y="2015424"/>
                  <a:pt x="6419431" y="2015424"/>
                </a:cubicBezTo>
                <a:cubicBezTo>
                  <a:pt x="6404247" y="2015424"/>
                  <a:pt x="6390848" y="2018769"/>
                  <a:pt x="6379232" y="2025457"/>
                </a:cubicBezTo>
                <a:lnTo>
                  <a:pt x="6358246" y="204686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8" name="Picture 18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12300" y="792543"/>
            <a:ext cx="1841500" cy="1023056"/>
          </a:xfrm>
          <a:prstGeom prst="rect">
            <a:avLst/>
          </a:prstGeom>
        </p:spPr>
      </p:pic>
      <p:sp>
        <p:nvSpPr>
          <p:cNvPr id="189" name="TextBox 188"/>
          <p:cNvSpPr txBox="1"/>
          <p:nvPr/>
        </p:nvSpPr>
        <p:spPr>
          <a:xfrm>
            <a:off x="6096000" y="5461000"/>
            <a:ext cx="3982720" cy="523220"/>
          </a:xfrm>
          <a:prstGeom prst="rect">
            <a:avLst/>
          </a:prstGeom>
          <a:noFill/>
        </p:spPr>
        <p:txBody>
          <a:bodyPr wrap="square" rtlCol="0">
            <a:spAutoFit/>
          </a:bodyPr>
          <a:lstStyle/>
          <a:p>
            <a:r>
              <a:rPr lang="pt-BR" sz="2800" b="1" cap="all" dirty="0">
                <a:latin typeface="Amasis MT Pro Black (bold)"/>
              </a:rPr>
              <a:t>Mst Sanjida Alam</a:t>
            </a:r>
            <a:endParaRPr lang="en-US" sz="2800" dirty="0">
              <a:latin typeface="Amasis MT Pro Black (bold)"/>
            </a:endParaRPr>
          </a:p>
        </p:txBody>
      </p:sp>
      <p:pic>
        <p:nvPicPr>
          <p:cNvPr id="190" name="Picture 18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0021" y="932330"/>
            <a:ext cx="1767984" cy="849401"/>
          </a:xfrm>
          <a:prstGeom prst="rect">
            <a:avLst/>
          </a:prstGeom>
        </p:spPr>
      </p:pic>
    </p:spTree>
    <p:extLst>
      <p:ext uri="{BB962C8B-B14F-4D97-AF65-F5344CB8AC3E}">
        <p14:creationId xmlns:p14="http://schemas.microsoft.com/office/powerpoint/2010/main" val="25343249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131" y="221401"/>
            <a:ext cx="9205913" cy="989647"/>
          </a:xfrm>
        </p:spPr>
        <p:txBody>
          <a:bodyPr>
            <a:normAutofit/>
          </a:bodyPr>
          <a:lstStyle/>
          <a:p>
            <a:r>
              <a:rPr lang="en-US" b="1" dirty="0">
                <a:solidFill>
                  <a:schemeClr val="accent2">
                    <a:lumMod val="75000"/>
                  </a:schemeClr>
                </a:solidFill>
                <a:latin typeface="Montserrat"/>
              </a:rPr>
              <a:t>Sequence of the Presentation</a:t>
            </a:r>
            <a:endParaRPr lang="en-US" dirty="0">
              <a:solidFill>
                <a:schemeClr val="accent2">
                  <a:lumMod val="75000"/>
                </a:schemeClr>
              </a:solidFill>
              <a:latin typeface="Montserrat"/>
            </a:endParaRPr>
          </a:p>
        </p:txBody>
      </p:sp>
      <p:sp>
        <p:nvSpPr>
          <p:cNvPr id="3" name="Content Placeholder 2"/>
          <p:cNvSpPr>
            <a:spLocks noGrp="1"/>
          </p:cNvSpPr>
          <p:nvPr>
            <p:ph idx="1"/>
          </p:nvPr>
        </p:nvSpPr>
        <p:spPr>
          <a:xfrm>
            <a:off x="324089" y="1383029"/>
            <a:ext cx="5118788" cy="5730875"/>
          </a:xfrm>
        </p:spPr>
        <p:txBody>
          <a:bodyPr>
            <a:normAutofit/>
          </a:bodyPr>
          <a:lstStyle/>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Introduction</a:t>
            </a:r>
          </a:p>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Objectives</a:t>
            </a:r>
          </a:p>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Research Questions</a:t>
            </a:r>
          </a:p>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Study Area</a:t>
            </a:r>
          </a:p>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Data used </a:t>
            </a:r>
          </a:p>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Work Flow</a:t>
            </a:r>
          </a:p>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Result and Discussion</a:t>
            </a:r>
          </a:p>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Conclusion</a:t>
            </a:r>
          </a:p>
          <a:p>
            <a:pPr marL="514350" indent="-514350">
              <a:buClr>
                <a:schemeClr val="accent2">
                  <a:lumMod val="75000"/>
                </a:schemeClr>
              </a:buClr>
              <a:buFont typeface="+mj-lt"/>
              <a:buAutoNum type="arabicPeriod"/>
            </a:pPr>
            <a:r>
              <a:rPr lang="en-US" b="1" dirty="0">
                <a:solidFill>
                  <a:schemeClr val="accent2">
                    <a:lumMod val="75000"/>
                  </a:schemeClr>
                </a:solidFill>
                <a:latin typeface="Times New Roman" panose="02020603050405020304" pitchFamily="18" charset="0"/>
                <a:cs typeface="Times New Roman" panose="02020603050405020304" pitchFamily="18" charset="0"/>
              </a:rPr>
              <a:t>References</a:t>
            </a:r>
          </a:p>
          <a:p>
            <a:pPr marL="514350" indent="-514350">
              <a:buClr>
                <a:schemeClr val="accent2">
                  <a:lumMod val="75000"/>
                </a:schemeClr>
              </a:buClr>
              <a:buFont typeface="+mj-lt"/>
              <a:buAutoNum type="arabicPeriod"/>
            </a:pPr>
            <a:endParaRPr lang="en-US" dirty="0">
              <a:solidFill>
                <a:schemeClr val="accent2">
                  <a:lumMod val="75000"/>
                </a:schemeClr>
              </a:solidFill>
            </a:endParaRPr>
          </a:p>
          <a:p>
            <a:pPr>
              <a:buFont typeface="Wingdings" panose="05000000000000000000" pitchFamily="2" charset="2"/>
              <a:buChar char="q"/>
            </a:pPr>
            <a:endParaRPr lang="en-US" dirty="0"/>
          </a:p>
        </p:txBody>
      </p:sp>
      <p:sp>
        <p:nvSpPr>
          <p:cNvPr id="9" name="Rectangle 8"/>
          <p:cNvSpPr/>
          <p:nvPr/>
        </p:nvSpPr>
        <p:spPr>
          <a:xfrm>
            <a:off x="324089" y="1081406"/>
            <a:ext cx="788352"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accent2">
                  <a:lumMod val="75000"/>
                </a:schemeClr>
              </a:solidFill>
            </a:endParaRPr>
          </a:p>
        </p:txBody>
      </p:sp>
    </p:spTree>
    <p:extLst>
      <p:ext uri="{BB962C8B-B14F-4D97-AF65-F5344CB8AC3E}">
        <p14:creationId xmlns:p14="http://schemas.microsoft.com/office/powerpoint/2010/main" val="6855779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500" y="1"/>
            <a:ext cx="5995557"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4132" y="255905"/>
            <a:ext cx="5583544" cy="989647"/>
          </a:xfrm>
        </p:spPr>
        <p:txBody>
          <a:bodyPr/>
          <a:lstStyle/>
          <a:p>
            <a:r>
              <a:rPr lang="en-US" b="1" dirty="0">
                <a:solidFill>
                  <a:schemeClr val="bg1"/>
                </a:solidFill>
                <a:latin typeface="Montserrat"/>
              </a:rPr>
              <a:t>Introduction</a:t>
            </a:r>
            <a:r>
              <a:rPr lang="en-US" dirty="0">
                <a:solidFill>
                  <a:schemeClr val="bg1"/>
                </a:solidFill>
                <a:latin typeface="Montserrat"/>
              </a:rPr>
              <a:t>​</a:t>
            </a:r>
          </a:p>
        </p:txBody>
      </p:sp>
      <p:sp>
        <p:nvSpPr>
          <p:cNvPr id="3" name="Content Placeholder 2"/>
          <p:cNvSpPr>
            <a:spLocks noGrp="1"/>
          </p:cNvSpPr>
          <p:nvPr>
            <p:ph idx="1"/>
          </p:nvPr>
        </p:nvSpPr>
        <p:spPr>
          <a:xfrm>
            <a:off x="198648" y="1383029"/>
            <a:ext cx="5448299" cy="5730875"/>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Rapid urbanization is a common phenomenon in the modern world.</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It contributes to intensifying the effect of the Urban Heat Island (UHI) and makes the </a:t>
            </a:r>
            <a:r>
              <a:rPr lang="en-US" altLang="en-US" sz="2000" dirty="0">
                <a:solidFill>
                  <a:schemeClr val="bg1"/>
                </a:solidFill>
                <a:latin typeface="Times New Roman" panose="02020603050405020304" pitchFamily="18" charset="0"/>
                <a:cs typeface="Times New Roman" panose="02020603050405020304" pitchFamily="18" charset="0"/>
              </a:rPr>
              <a:t>urban areas significantly hotter than the surrounding rural zones (Rahman et al., 2022).</a:t>
            </a:r>
          </a:p>
          <a:p>
            <a:pPr algn="just">
              <a:spcBef>
                <a:spcPts val="600"/>
              </a:spcBef>
              <a:spcAft>
                <a:spcPts val="600"/>
              </a:spcAft>
              <a:buClr>
                <a:schemeClr val="bg1"/>
              </a:buClr>
              <a:buSzPct val="90000"/>
              <a:buFont typeface="Wingdings" panose="05000000000000000000" pitchFamily="2" charset="2"/>
              <a:buChar char="q"/>
            </a:pPr>
            <a:r>
              <a:rPr lang="en-US" altLang="en-US" sz="2000" dirty="0">
                <a:solidFill>
                  <a:schemeClr val="bg1"/>
                </a:solidFill>
                <a:latin typeface="Times New Roman" panose="02020603050405020304" pitchFamily="18" charset="0"/>
                <a:cs typeface="Times New Roman" panose="02020603050405020304" pitchFamily="18" charset="0"/>
              </a:rPr>
              <a:t>Rising temperatures contribute to </a:t>
            </a:r>
            <a:r>
              <a:rPr lang="en-US" sz="2000" dirty="0">
                <a:solidFill>
                  <a:schemeClr val="bg1"/>
                </a:solidFill>
                <a:latin typeface="Times New Roman" panose="02020603050405020304" pitchFamily="18" charset="0"/>
                <a:cs typeface="Times New Roman" panose="02020603050405020304" pitchFamily="18" charset="0"/>
              </a:rPr>
              <a:t>increased health risks</a:t>
            </a:r>
            <a:r>
              <a:rPr lang="en-US" altLang="en-US" sz="2000" dirty="0">
                <a:solidFill>
                  <a:schemeClr val="bg1"/>
                </a:solidFill>
                <a:latin typeface="Times New Roman" panose="02020603050405020304" pitchFamily="18" charset="0"/>
                <a:cs typeface="Times New Roman" panose="02020603050405020304" pitchFamily="18" charset="0"/>
              </a:rPr>
              <a:t> such as heat stress, cardiovascular problems, and mortality (</a:t>
            </a:r>
            <a:r>
              <a:rPr lang="en-US" altLang="en-US" sz="2000" dirty="0" err="1">
                <a:solidFill>
                  <a:schemeClr val="bg1"/>
                </a:solidFill>
                <a:latin typeface="Times New Roman" panose="02020603050405020304" pitchFamily="18" charset="0"/>
                <a:cs typeface="Times New Roman" panose="02020603050405020304" pitchFamily="18" charset="0"/>
              </a:rPr>
              <a:t>Ndlovu</a:t>
            </a:r>
            <a:r>
              <a:rPr lang="en-US" altLang="en-US" sz="2000" dirty="0">
                <a:solidFill>
                  <a:schemeClr val="bg1"/>
                </a:solidFill>
                <a:latin typeface="Times New Roman" panose="02020603050405020304" pitchFamily="18" charset="0"/>
                <a:cs typeface="Times New Roman" panose="02020603050405020304" pitchFamily="18" charset="0"/>
              </a:rPr>
              <a:t> &amp; </a:t>
            </a:r>
            <a:r>
              <a:rPr lang="en-US" altLang="en-US" sz="2000" dirty="0" err="1">
                <a:solidFill>
                  <a:schemeClr val="bg1"/>
                </a:solidFill>
                <a:latin typeface="Times New Roman" panose="02020603050405020304" pitchFamily="18" charset="0"/>
                <a:cs typeface="Times New Roman" panose="02020603050405020304" pitchFamily="18" charset="0"/>
              </a:rPr>
              <a:t>Chungag</a:t>
            </a:r>
            <a:r>
              <a:rPr lang="en-US" altLang="en-US" sz="2000" dirty="0">
                <a:solidFill>
                  <a:schemeClr val="bg1"/>
                </a:solidFill>
                <a:latin typeface="Times New Roman" panose="02020603050405020304" pitchFamily="18" charset="0"/>
                <a:cs typeface="Times New Roman" panose="02020603050405020304" pitchFamily="18" charset="0"/>
              </a:rPr>
              <a:t>, 2024).</a:t>
            </a:r>
          </a:p>
          <a:p>
            <a:pPr algn="just">
              <a:spcBef>
                <a:spcPts val="600"/>
              </a:spcBef>
              <a:spcAft>
                <a:spcPts val="600"/>
              </a:spcAft>
              <a:buClr>
                <a:schemeClr val="bg1"/>
              </a:buClr>
              <a:buSzPct val="90000"/>
              <a:buFont typeface="Wingdings" panose="05000000000000000000" pitchFamily="2" charset="2"/>
              <a:buChar char="q"/>
            </a:pPr>
            <a:r>
              <a:rPr lang="en-US" altLang="en-US" sz="2000" dirty="0">
                <a:solidFill>
                  <a:schemeClr val="bg1"/>
                </a:solidFill>
                <a:latin typeface="Times New Roman" panose="02020603050405020304" pitchFamily="18" charset="0"/>
                <a:cs typeface="Times New Roman" panose="02020603050405020304" pitchFamily="18" charset="0"/>
              </a:rPr>
              <a:t>Despite growth in the number of concerns, limited research exists on UHI and heat vulnerability Index (HVI) at the district level in Bangladesh. The main aim of this research is to assess UHI and HVI and its consequences in the Chattogram District of Bangladesh.</a:t>
            </a:r>
            <a:endParaRPr lang="en-US" dirty="0"/>
          </a:p>
          <a:p>
            <a:pPr>
              <a:buFont typeface="Wingdings" panose="05000000000000000000" pitchFamily="2" charset="2"/>
              <a:buChar char="q"/>
            </a:pPr>
            <a:endParaRPr lang="en-US" dirty="0"/>
          </a:p>
          <a:p>
            <a:pPr>
              <a:buFont typeface="Wingdings" panose="05000000000000000000" pitchFamily="2" charset="2"/>
              <a:buChar char="q"/>
            </a:pPr>
            <a:endParaRPr lang="en-US" dirty="0"/>
          </a:p>
        </p:txBody>
      </p:sp>
      <p:sp>
        <p:nvSpPr>
          <p:cNvPr id="7" name="Rectangle 6"/>
          <p:cNvSpPr/>
          <p:nvPr/>
        </p:nvSpPr>
        <p:spPr>
          <a:xfrm>
            <a:off x="5992084" y="1325563"/>
            <a:ext cx="6161416" cy="4503738"/>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24089" y="1081406"/>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Tree>
    <p:extLst>
      <p:ext uri="{BB962C8B-B14F-4D97-AF65-F5344CB8AC3E}">
        <p14:creationId xmlns:p14="http://schemas.microsoft.com/office/powerpoint/2010/main" val="803487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6988" y="1915413"/>
            <a:ext cx="2855456" cy="319944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4132" y="255905"/>
            <a:ext cx="5583544" cy="989647"/>
          </a:xfrm>
        </p:spPr>
        <p:txBody>
          <a:bodyPr/>
          <a:lstStyle/>
          <a:p>
            <a:r>
              <a:rPr lang="en-US" b="1" dirty="0">
                <a:solidFill>
                  <a:schemeClr val="accent2">
                    <a:lumMod val="75000"/>
                  </a:schemeClr>
                </a:solidFill>
                <a:latin typeface="Montserrat"/>
              </a:rPr>
              <a:t>Objectives</a:t>
            </a:r>
            <a:r>
              <a:rPr lang="en-US" dirty="0">
                <a:solidFill>
                  <a:schemeClr val="accent2">
                    <a:lumMod val="75000"/>
                  </a:schemeClr>
                </a:solidFill>
                <a:latin typeface="Montserrat"/>
              </a:rPr>
              <a:t>​</a:t>
            </a:r>
          </a:p>
        </p:txBody>
      </p:sp>
      <p:sp>
        <p:nvSpPr>
          <p:cNvPr id="9" name="Rectangle 8"/>
          <p:cNvSpPr/>
          <p:nvPr/>
        </p:nvSpPr>
        <p:spPr>
          <a:xfrm>
            <a:off x="344409" y="1142366"/>
            <a:ext cx="788352"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13" name="Freeform 450">
            <a:extLst>
              <a:ext uri="{FF2B5EF4-FFF2-40B4-BE49-F238E27FC236}">
                <a16:creationId xmlns:a16="http://schemas.microsoft.com/office/drawing/2014/main" id="{802BFEA9-F181-4433-86B1-636C7F68C003}"/>
              </a:ext>
            </a:extLst>
          </p:cNvPr>
          <p:cNvSpPr>
            <a:spLocks noChangeArrowheads="1"/>
          </p:cNvSpPr>
          <p:nvPr/>
        </p:nvSpPr>
        <p:spPr bwMode="auto">
          <a:xfrm>
            <a:off x="1112441" y="1502663"/>
            <a:ext cx="1368178" cy="1371600"/>
          </a:xfrm>
          <a:custGeom>
            <a:avLst/>
            <a:gdLst>
              <a:gd name="T0" fmla="*/ 1171 w 1172"/>
              <a:gd name="T1" fmla="*/ 586 h 1173"/>
              <a:gd name="T2" fmla="*/ 1171 w 1172"/>
              <a:gd name="T3" fmla="*/ 586 h 1173"/>
              <a:gd name="T4" fmla="*/ 586 w 1172"/>
              <a:gd name="T5" fmla="*/ 1172 h 1173"/>
              <a:gd name="T6" fmla="*/ 586 w 1172"/>
              <a:gd name="T7" fmla="*/ 1172 h 1173"/>
              <a:gd name="T8" fmla="*/ 0 w 1172"/>
              <a:gd name="T9" fmla="*/ 586 h 1173"/>
              <a:gd name="T10" fmla="*/ 0 w 1172"/>
              <a:gd name="T11" fmla="*/ 586 h 1173"/>
              <a:gd name="T12" fmla="*/ 586 w 1172"/>
              <a:gd name="T13" fmla="*/ 0 h 1173"/>
              <a:gd name="T14" fmla="*/ 586 w 1172"/>
              <a:gd name="T15" fmla="*/ 0 h 1173"/>
              <a:gd name="T16" fmla="*/ 1171 w 1172"/>
              <a:gd name="T17" fmla="*/ 586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2" h="1173">
                <a:moveTo>
                  <a:pt x="1171" y="586"/>
                </a:moveTo>
                <a:lnTo>
                  <a:pt x="1171" y="586"/>
                </a:lnTo>
                <a:cubicBezTo>
                  <a:pt x="1171" y="909"/>
                  <a:pt x="908" y="1172"/>
                  <a:pt x="586" y="1172"/>
                </a:cubicBezTo>
                <a:lnTo>
                  <a:pt x="586" y="1172"/>
                </a:lnTo>
                <a:cubicBezTo>
                  <a:pt x="263" y="1172"/>
                  <a:pt x="0" y="909"/>
                  <a:pt x="0" y="586"/>
                </a:cubicBezTo>
                <a:lnTo>
                  <a:pt x="0" y="586"/>
                </a:lnTo>
                <a:cubicBezTo>
                  <a:pt x="0" y="262"/>
                  <a:pt x="263" y="0"/>
                  <a:pt x="586" y="0"/>
                </a:cubicBezTo>
                <a:lnTo>
                  <a:pt x="586" y="0"/>
                </a:lnTo>
                <a:cubicBezTo>
                  <a:pt x="908" y="0"/>
                  <a:pt x="1171" y="262"/>
                  <a:pt x="1171" y="586"/>
                </a:cubicBezTo>
              </a:path>
            </a:pathLst>
          </a:custGeom>
          <a:solidFill>
            <a:schemeClr val="accent2">
              <a:lumMod val="75000"/>
            </a:schemeClr>
          </a:solidFill>
          <a:ln w="50800">
            <a:solidFill>
              <a:schemeClr val="bg1"/>
            </a:solidFill>
          </a:ln>
          <a:effectLst/>
        </p:spPr>
        <p:txBody>
          <a:bodyPr wrap="none" anchor="ctr"/>
          <a:lstStyle/>
          <a:p>
            <a:pPr algn="ctr"/>
            <a:r>
              <a:rPr lang="en-US" sz="4400" b="1" dirty="0">
                <a:solidFill>
                  <a:schemeClr val="bg1"/>
                </a:solidFill>
                <a:latin typeface="Montserrat" panose="00000500000000000000" pitchFamily="2" charset="0"/>
              </a:rPr>
              <a:t>1</a:t>
            </a:r>
          </a:p>
        </p:txBody>
      </p:sp>
      <p:sp>
        <p:nvSpPr>
          <p:cNvPr id="17" name="Content Placeholder 2"/>
          <p:cNvSpPr>
            <a:spLocks noGrp="1"/>
          </p:cNvSpPr>
          <p:nvPr>
            <p:ph idx="1"/>
          </p:nvPr>
        </p:nvSpPr>
        <p:spPr>
          <a:xfrm>
            <a:off x="344409" y="3153731"/>
            <a:ext cx="2847876" cy="1733031"/>
          </a:xfrm>
        </p:spPr>
        <p:txBody>
          <a:bodyPr>
            <a:normAutofit fontScale="92500" lnSpcReduction="10000"/>
          </a:bodyPr>
          <a:lstStyle/>
          <a:p>
            <a:pPr marL="0" indent="0" algn="ctr">
              <a:lnSpc>
                <a:spcPct val="100000"/>
              </a:lnSpc>
              <a:spcBef>
                <a:spcPts val="600"/>
              </a:spcBef>
              <a:spcAft>
                <a:spcPts val="600"/>
              </a:spcAft>
              <a:buNone/>
            </a:pPr>
            <a:r>
              <a:rPr lang="en-US" sz="2000" dirty="0">
                <a:solidFill>
                  <a:schemeClr val="bg1"/>
                </a:solidFill>
                <a:latin typeface="Times New Roman" panose="02020603050405020304" pitchFamily="18" charset="0"/>
                <a:cs typeface="Times New Roman" panose="02020603050405020304" pitchFamily="18" charset="0"/>
              </a:rPr>
              <a:t>To assess the spatiotemporal trends of UHI from 2011 to 2024 and determine the Heat Vulnerability Index (HVI) for 2024.</a:t>
            </a:r>
          </a:p>
          <a:p>
            <a:pPr marL="0" indent="0">
              <a:lnSpc>
                <a:spcPct val="100000"/>
              </a:lnSpc>
              <a:spcBef>
                <a:spcPts val="600"/>
              </a:spcBef>
              <a:spcAft>
                <a:spcPts val="600"/>
              </a:spcAft>
              <a:buNone/>
            </a:pPr>
            <a:endParaRPr lang="en-US" sz="2000" dirty="0">
              <a:latin typeface="Times New Roman" panose="02020603050405020304" pitchFamily="18" charset="0"/>
              <a:cs typeface="Times New Roman" panose="02020603050405020304" pitchFamily="18" charset="0"/>
            </a:endParaRPr>
          </a:p>
        </p:txBody>
      </p:sp>
      <p:sp>
        <p:nvSpPr>
          <p:cNvPr id="18" name="Rectangle 17"/>
          <p:cNvSpPr/>
          <p:nvPr/>
        </p:nvSpPr>
        <p:spPr>
          <a:xfrm>
            <a:off x="4566995" y="1915413"/>
            <a:ext cx="2855456" cy="319944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450">
            <a:extLst>
              <a:ext uri="{FF2B5EF4-FFF2-40B4-BE49-F238E27FC236}">
                <a16:creationId xmlns:a16="http://schemas.microsoft.com/office/drawing/2014/main" id="{802BFEA9-F181-4433-86B1-636C7F68C003}"/>
              </a:ext>
            </a:extLst>
          </p:cNvPr>
          <p:cNvSpPr>
            <a:spLocks noChangeArrowheads="1"/>
          </p:cNvSpPr>
          <p:nvPr/>
        </p:nvSpPr>
        <p:spPr bwMode="auto">
          <a:xfrm>
            <a:off x="5332448" y="1502663"/>
            <a:ext cx="1368178" cy="1371600"/>
          </a:xfrm>
          <a:custGeom>
            <a:avLst/>
            <a:gdLst>
              <a:gd name="T0" fmla="*/ 1171 w 1172"/>
              <a:gd name="T1" fmla="*/ 586 h 1173"/>
              <a:gd name="T2" fmla="*/ 1171 w 1172"/>
              <a:gd name="T3" fmla="*/ 586 h 1173"/>
              <a:gd name="T4" fmla="*/ 586 w 1172"/>
              <a:gd name="T5" fmla="*/ 1172 h 1173"/>
              <a:gd name="T6" fmla="*/ 586 w 1172"/>
              <a:gd name="T7" fmla="*/ 1172 h 1173"/>
              <a:gd name="T8" fmla="*/ 0 w 1172"/>
              <a:gd name="T9" fmla="*/ 586 h 1173"/>
              <a:gd name="T10" fmla="*/ 0 w 1172"/>
              <a:gd name="T11" fmla="*/ 586 h 1173"/>
              <a:gd name="T12" fmla="*/ 586 w 1172"/>
              <a:gd name="T13" fmla="*/ 0 h 1173"/>
              <a:gd name="T14" fmla="*/ 586 w 1172"/>
              <a:gd name="T15" fmla="*/ 0 h 1173"/>
              <a:gd name="T16" fmla="*/ 1171 w 1172"/>
              <a:gd name="T17" fmla="*/ 586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2" h="1173">
                <a:moveTo>
                  <a:pt x="1171" y="586"/>
                </a:moveTo>
                <a:lnTo>
                  <a:pt x="1171" y="586"/>
                </a:lnTo>
                <a:cubicBezTo>
                  <a:pt x="1171" y="909"/>
                  <a:pt x="908" y="1172"/>
                  <a:pt x="586" y="1172"/>
                </a:cubicBezTo>
                <a:lnTo>
                  <a:pt x="586" y="1172"/>
                </a:lnTo>
                <a:cubicBezTo>
                  <a:pt x="263" y="1172"/>
                  <a:pt x="0" y="909"/>
                  <a:pt x="0" y="586"/>
                </a:cubicBezTo>
                <a:lnTo>
                  <a:pt x="0" y="586"/>
                </a:lnTo>
                <a:cubicBezTo>
                  <a:pt x="0" y="262"/>
                  <a:pt x="263" y="0"/>
                  <a:pt x="586" y="0"/>
                </a:cubicBezTo>
                <a:lnTo>
                  <a:pt x="586" y="0"/>
                </a:lnTo>
                <a:cubicBezTo>
                  <a:pt x="908" y="0"/>
                  <a:pt x="1171" y="262"/>
                  <a:pt x="1171" y="586"/>
                </a:cubicBezTo>
              </a:path>
            </a:pathLst>
          </a:custGeom>
          <a:solidFill>
            <a:schemeClr val="accent2">
              <a:lumMod val="75000"/>
            </a:schemeClr>
          </a:solidFill>
          <a:ln w="50800">
            <a:solidFill>
              <a:schemeClr val="bg1"/>
            </a:solidFill>
          </a:ln>
          <a:effectLst/>
        </p:spPr>
        <p:txBody>
          <a:bodyPr wrap="none" anchor="ctr"/>
          <a:lstStyle/>
          <a:p>
            <a:pPr algn="ctr"/>
            <a:r>
              <a:rPr lang="en-US" sz="4400" b="1" dirty="0">
                <a:solidFill>
                  <a:schemeClr val="bg1"/>
                </a:solidFill>
                <a:latin typeface="Montserrat" panose="00000500000000000000" pitchFamily="2" charset="0"/>
              </a:rPr>
              <a:t>2</a:t>
            </a:r>
          </a:p>
        </p:txBody>
      </p:sp>
      <p:sp>
        <p:nvSpPr>
          <p:cNvPr id="20" name="Content Placeholder 2"/>
          <p:cNvSpPr txBox="1">
            <a:spLocks/>
          </p:cNvSpPr>
          <p:nvPr/>
        </p:nvSpPr>
        <p:spPr>
          <a:xfrm>
            <a:off x="4768150" y="3153731"/>
            <a:ext cx="2477837" cy="17330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US" sz="2000" dirty="0">
                <a:solidFill>
                  <a:schemeClr val="bg1"/>
                </a:solidFill>
                <a:latin typeface="Times New Roman" panose="02020603050405020304" pitchFamily="18" charset="0"/>
                <a:cs typeface="Times New Roman" panose="02020603050405020304" pitchFamily="18" charset="0"/>
              </a:rPr>
              <a:t>To identify heat vulnerability hotspots across the study area.</a:t>
            </a:r>
          </a:p>
          <a:p>
            <a:pPr marL="0" indent="0">
              <a:lnSpc>
                <a:spcPct val="100000"/>
              </a:lnSpc>
              <a:spcBef>
                <a:spcPts val="600"/>
              </a:spcBef>
              <a:spcAft>
                <a:spcPts val="600"/>
              </a:spcAft>
              <a:buFont typeface="Arial" panose="020B0604020202020204" pitchFamily="34" charset="0"/>
              <a:buNone/>
            </a:pPr>
            <a:endParaRPr lang="en-US" sz="2000" dirty="0">
              <a:latin typeface="Times New Roman" panose="02020603050405020304" pitchFamily="18" charset="0"/>
              <a:cs typeface="Times New Roman" panose="02020603050405020304" pitchFamily="18" charset="0"/>
            </a:endParaRPr>
          </a:p>
        </p:txBody>
      </p:sp>
      <p:sp>
        <p:nvSpPr>
          <p:cNvPr id="21" name="Rectangle 20"/>
          <p:cNvSpPr/>
          <p:nvPr/>
        </p:nvSpPr>
        <p:spPr>
          <a:xfrm>
            <a:off x="8787003" y="1915413"/>
            <a:ext cx="2855456" cy="3199447"/>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450">
            <a:extLst>
              <a:ext uri="{FF2B5EF4-FFF2-40B4-BE49-F238E27FC236}">
                <a16:creationId xmlns:a16="http://schemas.microsoft.com/office/drawing/2014/main" id="{802BFEA9-F181-4433-86B1-636C7F68C003}"/>
              </a:ext>
            </a:extLst>
          </p:cNvPr>
          <p:cNvSpPr>
            <a:spLocks noChangeArrowheads="1"/>
          </p:cNvSpPr>
          <p:nvPr/>
        </p:nvSpPr>
        <p:spPr bwMode="auto">
          <a:xfrm>
            <a:off x="9552456" y="1502663"/>
            <a:ext cx="1368178" cy="1371600"/>
          </a:xfrm>
          <a:custGeom>
            <a:avLst/>
            <a:gdLst>
              <a:gd name="T0" fmla="*/ 1171 w 1172"/>
              <a:gd name="T1" fmla="*/ 586 h 1173"/>
              <a:gd name="T2" fmla="*/ 1171 w 1172"/>
              <a:gd name="T3" fmla="*/ 586 h 1173"/>
              <a:gd name="T4" fmla="*/ 586 w 1172"/>
              <a:gd name="T5" fmla="*/ 1172 h 1173"/>
              <a:gd name="T6" fmla="*/ 586 w 1172"/>
              <a:gd name="T7" fmla="*/ 1172 h 1173"/>
              <a:gd name="T8" fmla="*/ 0 w 1172"/>
              <a:gd name="T9" fmla="*/ 586 h 1173"/>
              <a:gd name="T10" fmla="*/ 0 w 1172"/>
              <a:gd name="T11" fmla="*/ 586 h 1173"/>
              <a:gd name="T12" fmla="*/ 586 w 1172"/>
              <a:gd name="T13" fmla="*/ 0 h 1173"/>
              <a:gd name="T14" fmla="*/ 586 w 1172"/>
              <a:gd name="T15" fmla="*/ 0 h 1173"/>
              <a:gd name="T16" fmla="*/ 1171 w 1172"/>
              <a:gd name="T17" fmla="*/ 586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2" h="1173">
                <a:moveTo>
                  <a:pt x="1171" y="586"/>
                </a:moveTo>
                <a:lnTo>
                  <a:pt x="1171" y="586"/>
                </a:lnTo>
                <a:cubicBezTo>
                  <a:pt x="1171" y="909"/>
                  <a:pt x="908" y="1172"/>
                  <a:pt x="586" y="1172"/>
                </a:cubicBezTo>
                <a:lnTo>
                  <a:pt x="586" y="1172"/>
                </a:lnTo>
                <a:cubicBezTo>
                  <a:pt x="263" y="1172"/>
                  <a:pt x="0" y="909"/>
                  <a:pt x="0" y="586"/>
                </a:cubicBezTo>
                <a:lnTo>
                  <a:pt x="0" y="586"/>
                </a:lnTo>
                <a:cubicBezTo>
                  <a:pt x="0" y="262"/>
                  <a:pt x="263" y="0"/>
                  <a:pt x="586" y="0"/>
                </a:cubicBezTo>
                <a:lnTo>
                  <a:pt x="586" y="0"/>
                </a:lnTo>
                <a:cubicBezTo>
                  <a:pt x="908" y="0"/>
                  <a:pt x="1171" y="262"/>
                  <a:pt x="1171" y="586"/>
                </a:cubicBezTo>
              </a:path>
            </a:pathLst>
          </a:custGeom>
          <a:solidFill>
            <a:schemeClr val="accent2">
              <a:lumMod val="75000"/>
            </a:schemeClr>
          </a:solidFill>
          <a:ln w="50800">
            <a:solidFill>
              <a:schemeClr val="bg1"/>
            </a:solidFill>
          </a:ln>
          <a:effectLst/>
        </p:spPr>
        <p:txBody>
          <a:bodyPr wrap="none" anchor="ctr"/>
          <a:lstStyle/>
          <a:p>
            <a:pPr algn="ctr"/>
            <a:r>
              <a:rPr lang="en-US" sz="4400" b="1" dirty="0">
                <a:solidFill>
                  <a:schemeClr val="bg1"/>
                </a:solidFill>
                <a:latin typeface="Montserrat" panose="00000500000000000000" pitchFamily="2" charset="0"/>
              </a:rPr>
              <a:t>3</a:t>
            </a:r>
          </a:p>
        </p:txBody>
      </p:sp>
      <p:sp>
        <p:nvSpPr>
          <p:cNvPr id="23" name="Content Placeholder 2"/>
          <p:cNvSpPr txBox="1">
            <a:spLocks/>
          </p:cNvSpPr>
          <p:nvPr/>
        </p:nvSpPr>
        <p:spPr>
          <a:xfrm>
            <a:off x="8988158" y="3153731"/>
            <a:ext cx="2477837" cy="17330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spcAft>
                <a:spcPts val="600"/>
              </a:spcAft>
              <a:buNone/>
            </a:pPr>
            <a:r>
              <a:rPr lang="en-US" sz="2000" dirty="0">
                <a:solidFill>
                  <a:schemeClr val="bg1"/>
                </a:solidFill>
                <a:latin typeface="Times New Roman" panose="02020603050405020304" pitchFamily="18" charset="0"/>
                <a:cs typeface="Times New Roman" panose="02020603050405020304" pitchFamily="18" charset="0"/>
              </a:rPr>
              <a:t>To identify heat related health impacts </a:t>
            </a:r>
          </a:p>
          <a:p>
            <a:pPr marL="0" indent="0">
              <a:lnSpc>
                <a:spcPct val="100000"/>
              </a:lnSpc>
              <a:spcBef>
                <a:spcPts val="600"/>
              </a:spcBef>
              <a:spcAft>
                <a:spcPts val="600"/>
              </a:spcAft>
              <a:buFont typeface="Arial" panose="020B0604020202020204" pitchFamily="34" charset="0"/>
              <a:buNone/>
            </a:pPr>
            <a:endParaRPr lang="en-US" sz="2000" dirty="0">
              <a:latin typeface="Times New Roman" panose="02020603050405020304" pitchFamily="18" charset="0"/>
              <a:cs typeface="Times New Roman" panose="02020603050405020304" pitchFamily="18" charset="0"/>
            </a:endParaRPr>
          </a:p>
        </p:txBody>
      </p:sp>
      <p:sp>
        <p:nvSpPr>
          <p:cNvPr id="24" name="Freeform 388">
            <a:extLst>
              <a:ext uri="{FF2B5EF4-FFF2-40B4-BE49-F238E27FC236}">
                <a16:creationId xmlns:a16="http://schemas.microsoft.com/office/drawing/2014/main" id="{D575FEC6-A9BD-4595-A1CE-2CAABCD02AEC}"/>
              </a:ext>
            </a:extLst>
          </p:cNvPr>
          <p:cNvSpPr>
            <a:spLocks noChangeArrowheads="1"/>
          </p:cNvSpPr>
          <p:nvPr/>
        </p:nvSpPr>
        <p:spPr bwMode="auto">
          <a:xfrm>
            <a:off x="3197364" y="3622863"/>
            <a:ext cx="1364552" cy="45719"/>
          </a:xfrm>
          <a:custGeom>
            <a:avLst/>
            <a:gdLst>
              <a:gd name="T0" fmla="*/ 39 w 1842"/>
              <a:gd name="T1" fmla="*/ 61 h 63"/>
              <a:gd name="T2" fmla="*/ 87 w 1842"/>
              <a:gd name="T3" fmla="*/ 61 h 63"/>
              <a:gd name="T4" fmla="*/ 215 w 1842"/>
              <a:gd name="T5" fmla="*/ 61 h 63"/>
              <a:gd name="T6" fmla="*/ 404 w 1842"/>
              <a:gd name="T7" fmla="*/ 61 h 63"/>
              <a:gd name="T8" fmla="*/ 636 w 1842"/>
              <a:gd name="T9" fmla="*/ 61 h 63"/>
              <a:gd name="T10" fmla="*/ 888 w 1842"/>
              <a:gd name="T11" fmla="*/ 61 h 63"/>
              <a:gd name="T12" fmla="*/ 1145 w 1842"/>
              <a:gd name="T13" fmla="*/ 61 h 63"/>
              <a:gd name="T14" fmla="*/ 1383 w 1842"/>
              <a:gd name="T15" fmla="*/ 61 h 63"/>
              <a:gd name="T16" fmla="*/ 1585 w 1842"/>
              <a:gd name="T17" fmla="*/ 61 h 63"/>
              <a:gd name="T18" fmla="*/ 1729 w 1842"/>
              <a:gd name="T19" fmla="*/ 61 h 63"/>
              <a:gd name="T20" fmla="*/ 1729 w 1842"/>
              <a:gd name="T21" fmla="*/ 61 h 63"/>
              <a:gd name="T22" fmla="*/ 1799 w 1842"/>
              <a:gd name="T23" fmla="*/ 61 h 63"/>
              <a:gd name="T24" fmla="*/ 1799 w 1842"/>
              <a:gd name="T25" fmla="*/ 61 h 63"/>
              <a:gd name="T26" fmla="*/ 1801 w 1842"/>
              <a:gd name="T27" fmla="*/ 61 h 63"/>
              <a:gd name="T28" fmla="*/ 1801 w 1842"/>
              <a:gd name="T29" fmla="*/ 61 h 63"/>
              <a:gd name="T30" fmla="*/ 1801 w 1842"/>
              <a:gd name="T31" fmla="*/ 0 h 63"/>
              <a:gd name="T32" fmla="*/ 1754 w 1842"/>
              <a:gd name="T33" fmla="*/ 0 h 63"/>
              <a:gd name="T34" fmla="*/ 1626 w 1842"/>
              <a:gd name="T35" fmla="*/ 0 h 63"/>
              <a:gd name="T36" fmla="*/ 1437 w 1842"/>
              <a:gd name="T37" fmla="*/ 0 h 63"/>
              <a:gd name="T38" fmla="*/ 1205 w 1842"/>
              <a:gd name="T39" fmla="*/ 0 h 63"/>
              <a:gd name="T40" fmla="*/ 952 w 1842"/>
              <a:gd name="T41" fmla="*/ 0 h 63"/>
              <a:gd name="T42" fmla="*/ 696 w 1842"/>
              <a:gd name="T43" fmla="*/ 0 h 63"/>
              <a:gd name="T44" fmla="*/ 458 w 1842"/>
              <a:gd name="T45" fmla="*/ 0 h 63"/>
              <a:gd name="T46" fmla="*/ 256 w 1842"/>
              <a:gd name="T47" fmla="*/ 0 h 63"/>
              <a:gd name="T48" fmla="*/ 111 w 1842"/>
              <a:gd name="T49" fmla="*/ 0 h 63"/>
              <a:gd name="T50" fmla="*/ 111 w 1842"/>
              <a:gd name="T51" fmla="*/ 0 h 63"/>
              <a:gd name="T52" fmla="*/ 43 w 1842"/>
              <a:gd name="T53" fmla="*/ 0 h 63"/>
              <a:gd name="T54" fmla="*/ 43 w 1842"/>
              <a:gd name="T55" fmla="*/ 0 h 63"/>
              <a:gd name="T56" fmla="*/ 39 w 1842"/>
              <a:gd name="T57" fmla="*/ 0 h 63"/>
              <a:gd name="T58" fmla="*/ 39 w 1842"/>
              <a:gd name="T59" fmla="*/ 0 h 63"/>
              <a:gd name="T60" fmla="*/ 39 w 1842"/>
              <a:gd name="T61"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42" h="63">
                <a:moveTo>
                  <a:pt x="39" y="61"/>
                </a:moveTo>
                <a:lnTo>
                  <a:pt x="87" y="61"/>
                </a:lnTo>
                <a:lnTo>
                  <a:pt x="215" y="61"/>
                </a:lnTo>
                <a:lnTo>
                  <a:pt x="404" y="61"/>
                </a:lnTo>
                <a:lnTo>
                  <a:pt x="636" y="61"/>
                </a:lnTo>
                <a:lnTo>
                  <a:pt x="888" y="61"/>
                </a:lnTo>
                <a:lnTo>
                  <a:pt x="1145" y="61"/>
                </a:lnTo>
                <a:lnTo>
                  <a:pt x="1383" y="61"/>
                </a:lnTo>
                <a:lnTo>
                  <a:pt x="1585" y="61"/>
                </a:lnTo>
                <a:lnTo>
                  <a:pt x="1729" y="61"/>
                </a:lnTo>
                <a:lnTo>
                  <a:pt x="1729" y="61"/>
                </a:lnTo>
                <a:cubicBezTo>
                  <a:pt x="1753" y="61"/>
                  <a:pt x="1775" y="62"/>
                  <a:pt x="1799" y="61"/>
                </a:cubicBezTo>
                <a:lnTo>
                  <a:pt x="1799" y="61"/>
                </a:lnTo>
                <a:cubicBezTo>
                  <a:pt x="1799" y="61"/>
                  <a:pt x="1800" y="61"/>
                  <a:pt x="1801" y="61"/>
                </a:cubicBezTo>
                <a:lnTo>
                  <a:pt x="1801" y="61"/>
                </a:lnTo>
                <a:cubicBezTo>
                  <a:pt x="1841" y="61"/>
                  <a:pt x="1841" y="0"/>
                  <a:pt x="1801" y="0"/>
                </a:cubicBezTo>
                <a:lnTo>
                  <a:pt x="1754" y="0"/>
                </a:lnTo>
                <a:lnTo>
                  <a:pt x="1626" y="0"/>
                </a:lnTo>
                <a:lnTo>
                  <a:pt x="1437" y="0"/>
                </a:lnTo>
                <a:lnTo>
                  <a:pt x="1205" y="0"/>
                </a:lnTo>
                <a:lnTo>
                  <a:pt x="952" y="0"/>
                </a:lnTo>
                <a:lnTo>
                  <a:pt x="696" y="0"/>
                </a:lnTo>
                <a:lnTo>
                  <a:pt x="458" y="0"/>
                </a:lnTo>
                <a:lnTo>
                  <a:pt x="256" y="0"/>
                </a:lnTo>
                <a:lnTo>
                  <a:pt x="111" y="0"/>
                </a:lnTo>
                <a:lnTo>
                  <a:pt x="111" y="0"/>
                </a:lnTo>
                <a:cubicBezTo>
                  <a:pt x="89" y="0"/>
                  <a:pt x="65" y="0"/>
                  <a:pt x="43" y="0"/>
                </a:cubicBezTo>
                <a:lnTo>
                  <a:pt x="43" y="0"/>
                </a:lnTo>
                <a:cubicBezTo>
                  <a:pt x="42" y="0"/>
                  <a:pt x="41" y="0"/>
                  <a:pt x="39" y="0"/>
                </a:cubicBezTo>
                <a:lnTo>
                  <a:pt x="39" y="0"/>
                </a:lnTo>
                <a:cubicBezTo>
                  <a:pt x="0" y="0"/>
                  <a:pt x="0" y="61"/>
                  <a:pt x="39" y="61"/>
                </a:cubicBezTo>
              </a:path>
            </a:pathLst>
          </a:custGeom>
          <a:solidFill>
            <a:schemeClr val="bg2"/>
          </a:solidFill>
          <a:ln>
            <a:noFill/>
          </a:ln>
          <a:effectLst/>
        </p:spPr>
        <p:txBody>
          <a:bodyPr wrap="none" anchor="ctr"/>
          <a:lstStyle/>
          <a:p>
            <a:endParaRPr lang="en-US" dirty="0">
              <a:latin typeface="Montserrat" panose="00000500000000000000" pitchFamily="2" charset="0"/>
            </a:endParaRPr>
          </a:p>
        </p:txBody>
      </p:sp>
      <p:sp>
        <p:nvSpPr>
          <p:cNvPr id="26" name="Freeform 388">
            <a:extLst>
              <a:ext uri="{FF2B5EF4-FFF2-40B4-BE49-F238E27FC236}">
                <a16:creationId xmlns:a16="http://schemas.microsoft.com/office/drawing/2014/main" id="{D575FEC6-A9BD-4595-A1CE-2CAABCD02AEC}"/>
              </a:ext>
            </a:extLst>
          </p:cNvPr>
          <p:cNvSpPr>
            <a:spLocks noChangeArrowheads="1"/>
          </p:cNvSpPr>
          <p:nvPr/>
        </p:nvSpPr>
        <p:spPr bwMode="auto">
          <a:xfrm>
            <a:off x="7420279" y="3622862"/>
            <a:ext cx="1364552" cy="45719"/>
          </a:xfrm>
          <a:custGeom>
            <a:avLst/>
            <a:gdLst>
              <a:gd name="T0" fmla="*/ 39 w 1842"/>
              <a:gd name="T1" fmla="*/ 61 h 63"/>
              <a:gd name="T2" fmla="*/ 87 w 1842"/>
              <a:gd name="T3" fmla="*/ 61 h 63"/>
              <a:gd name="T4" fmla="*/ 215 w 1842"/>
              <a:gd name="T5" fmla="*/ 61 h 63"/>
              <a:gd name="T6" fmla="*/ 404 w 1842"/>
              <a:gd name="T7" fmla="*/ 61 h 63"/>
              <a:gd name="T8" fmla="*/ 636 w 1842"/>
              <a:gd name="T9" fmla="*/ 61 h 63"/>
              <a:gd name="T10" fmla="*/ 888 w 1842"/>
              <a:gd name="T11" fmla="*/ 61 h 63"/>
              <a:gd name="T12" fmla="*/ 1145 w 1842"/>
              <a:gd name="T13" fmla="*/ 61 h 63"/>
              <a:gd name="T14" fmla="*/ 1383 w 1842"/>
              <a:gd name="T15" fmla="*/ 61 h 63"/>
              <a:gd name="T16" fmla="*/ 1585 w 1842"/>
              <a:gd name="T17" fmla="*/ 61 h 63"/>
              <a:gd name="T18" fmla="*/ 1729 w 1842"/>
              <a:gd name="T19" fmla="*/ 61 h 63"/>
              <a:gd name="T20" fmla="*/ 1729 w 1842"/>
              <a:gd name="T21" fmla="*/ 61 h 63"/>
              <a:gd name="T22" fmla="*/ 1799 w 1842"/>
              <a:gd name="T23" fmla="*/ 61 h 63"/>
              <a:gd name="T24" fmla="*/ 1799 w 1842"/>
              <a:gd name="T25" fmla="*/ 61 h 63"/>
              <a:gd name="T26" fmla="*/ 1801 w 1842"/>
              <a:gd name="T27" fmla="*/ 61 h 63"/>
              <a:gd name="T28" fmla="*/ 1801 w 1842"/>
              <a:gd name="T29" fmla="*/ 61 h 63"/>
              <a:gd name="T30" fmla="*/ 1801 w 1842"/>
              <a:gd name="T31" fmla="*/ 0 h 63"/>
              <a:gd name="T32" fmla="*/ 1754 w 1842"/>
              <a:gd name="T33" fmla="*/ 0 h 63"/>
              <a:gd name="T34" fmla="*/ 1626 w 1842"/>
              <a:gd name="T35" fmla="*/ 0 h 63"/>
              <a:gd name="T36" fmla="*/ 1437 w 1842"/>
              <a:gd name="T37" fmla="*/ 0 h 63"/>
              <a:gd name="T38" fmla="*/ 1205 w 1842"/>
              <a:gd name="T39" fmla="*/ 0 h 63"/>
              <a:gd name="T40" fmla="*/ 952 w 1842"/>
              <a:gd name="T41" fmla="*/ 0 h 63"/>
              <a:gd name="T42" fmla="*/ 696 w 1842"/>
              <a:gd name="T43" fmla="*/ 0 h 63"/>
              <a:gd name="T44" fmla="*/ 458 w 1842"/>
              <a:gd name="T45" fmla="*/ 0 h 63"/>
              <a:gd name="T46" fmla="*/ 256 w 1842"/>
              <a:gd name="T47" fmla="*/ 0 h 63"/>
              <a:gd name="T48" fmla="*/ 111 w 1842"/>
              <a:gd name="T49" fmla="*/ 0 h 63"/>
              <a:gd name="T50" fmla="*/ 111 w 1842"/>
              <a:gd name="T51" fmla="*/ 0 h 63"/>
              <a:gd name="T52" fmla="*/ 43 w 1842"/>
              <a:gd name="T53" fmla="*/ 0 h 63"/>
              <a:gd name="T54" fmla="*/ 43 w 1842"/>
              <a:gd name="T55" fmla="*/ 0 h 63"/>
              <a:gd name="T56" fmla="*/ 39 w 1842"/>
              <a:gd name="T57" fmla="*/ 0 h 63"/>
              <a:gd name="T58" fmla="*/ 39 w 1842"/>
              <a:gd name="T59" fmla="*/ 0 h 63"/>
              <a:gd name="T60" fmla="*/ 39 w 1842"/>
              <a:gd name="T61"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42" h="63">
                <a:moveTo>
                  <a:pt x="39" y="61"/>
                </a:moveTo>
                <a:lnTo>
                  <a:pt x="87" y="61"/>
                </a:lnTo>
                <a:lnTo>
                  <a:pt x="215" y="61"/>
                </a:lnTo>
                <a:lnTo>
                  <a:pt x="404" y="61"/>
                </a:lnTo>
                <a:lnTo>
                  <a:pt x="636" y="61"/>
                </a:lnTo>
                <a:lnTo>
                  <a:pt x="888" y="61"/>
                </a:lnTo>
                <a:lnTo>
                  <a:pt x="1145" y="61"/>
                </a:lnTo>
                <a:lnTo>
                  <a:pt x="1383" y="61"/>
                </a:lnTo>
                <a:lnTo>
                  <a:pt x="1585" y="61"/>
                </a:lnTo>
                <a:lnTo>
                  <a:pt x="1729" y="61"/>
                </a:lnTo>
                <a:lnTo>
                  <a:pt x="1729" y="61"/>
                </a:lnTo>
                <a:cubicBezTo>
                  <a:pt x="1753" y="61"/>
                  <a:pt x="1775" y="62"/>
                  <a:pt x="1799" y="61"/>
                </a:cubicBezTo>
                <a:lnTo>
                  <a:pt x="1799" y="61"/>
                </a:lnTo>
                <a:cubicBezTo>
                  <a:pt x="1799" y="61"/>
                  <a:pt x="1800" y="61"/>
                  <a:pt x="1801" y="61"/>
                </a:cubicBezTo>
                <a:lnTo>
                  <a:pt x="1801" y="61"/>
                </a:lnTo>
                <a:cubicBezTo>
                  <a:pt x="1841" y="61"/>
                  <a:pt x="1841" y="0"/>
                  <a:pt x="1801" y="0"/>
                </a:cubicBezTo>
                <a:lnTo>
                  <a:pt x="1754" y="0"/>
                </a:lnTo>
                <a:lnTo>
                  <a:pt x="1626" y="0"/>
                </a:lnTo>
                <a:lnTo>
                  <a:pt x="1437" y="0"/>
                </a:lnTo>
                <a:lnTo>
                  <a:pt x="1205" y="0"/>
                </a:lnTo>
                <a:lnTo>
                  <a:pt x="952" y="0"/>
                </a:lnTo>
                <a:lnTo>
                  <a:pt x="696" y="0"/>
                </a:lnTo>
                <a:lnTo>
                  <a:pt x="458" y="0"/>
                </a:lnTo>
                <a:lnTo>
                  <a:pt x="256" y="0"/>
                </a:lnTo>
                <a:lnTo>
                  <a:pt x="111" y="0"/>
                </a:lnTo>
                <a:lnTo>
                  <a:pt x="111" y="0"/>
                </a:lnTo>
                <a:cubicBezTo>
                  <a:pt x="89" y="0"/>
                  <a:pt x="65" y="0"/>
                  <a:pt x="43" y="0"/>
                </a:cubicBezTo>
                <a:lnTo>
                  <a:pt x="43" y="0"/>
                </a:lnTo>
                <a:cubicBezTo>
                  <a:pt x="42" y="0"/>
                  <a:pt x="41" y="0"/>
                  <a:pt x="39" y="0"/>
                </a:cubicBezTo>
                <a:lnTo>
                  <a:pt x="39" y="0"/>
                </a:lnTo>
                <a:cubicBezTo>
                  <a:pt x="0" y="0"/>
                  <a:pt x="0" y="61"/>
                  <a:pt x="39" y="61"/>
                </a:cubicBezTo>
              </a:path>
            </a:pathLst>
          </a:custGeom>
          <a:solidFill>
            <a:schemeClr val="bg2"/>
          </a:solidFill>
          <a:ln>
            <a:noFill/>
          </a:ln>
          <a:effectLst/>
        </p:spPr>
        <p:txBody>
          <a:bodyPr wrap="none" anchor="ctr"/>
          <a:lstStyle/>
          <a:p>
            <a:endParaRPr lang="en-US" dirty="0">
              <a:latin typeface="Montserrat" panose="00000500000000000000" pitchFamily="2" charset="0"/>
            </a:endParaRPr>
          </a:p>
        </p:txBody>
      </p:sp>
    </p:spTree>
    <p:extLst>
      <p:ext uri="{BB962C8B-B14F-4D97-AF65-F5344CB8AC3E}">
        <p14:creationId xmlns:p14="http://schemas.microsoft.com/office/powerpoint/2010/main" val="13761928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132" y="255905"/>
            <a:ext cx="6554968" cy="989647"/>
          </a:xfrm>
        </p:spPr>
        <p:txBody>
          <a:bodyPr>
            <a:normAutofit/>
          </a:bodyPr>
          <a:lstStyle/>
          <a:p>
            <a:r>
              <a:rPr lang="en-US" b="1" dirty="0">
                <a:solidFill>
                  <a:schemeClr val="accent2">
                    <a:lumMod val="75000"/>
                  </a:schemeClr>
                </a:solidFill>
                <a:latin typeface="Montserrat"/>
              </a:rPr>
              <a:t>Research Questions</a:t>
            </a:r>
            <a:r>
              <a:rPr lang="en-US" dirty="0">
                <a:solidFill>
                  <a:schemeClr val="accent2">
                    <a:lumMod val="75000"/>
                  </a:schemeClr>
                </a:solidFill>
                <a:latin typeface="Montserrat"/>
              </a:rPr>
              <a:t>​</a:t>
            </a:r>
          </a:p>
        </p:txBody>
      </p:sp>
      <p:sp>
        <p:nvSpPr>
          <p:cNvPr id="9" name="Rectangle 8"/>
          <p:cNvSpPr/>
          <p:nvPr/>
        </p:nvSpPr>
        <p:spPr>
          <a:xfrm>
            <a:off x="344409" y="1142366"/>
            <a:ext cx="788352"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29" name="CuadroTexto 350">
            <a:extLst>
              <a:ext uri="{FF2B5EF4-FFF2-40B4-BE49-F238E27FC236}">
                <a16:creationId xmlns:a16="http://schemas.microsoft.com/office/drawing/2014/main" id="{A29C89A5-1153-184C-B0B5-D92DA040CE72}"/>
              </a:ext>
            </a:extLst>
          </p:cNvPr>
          <p:cNvSpPr txBox="1"/>
          <p:nvPr/>
        </p:nvSpPr>
        <p:spPr>
          <a:xfrm>
            <a:off x="1888194" y="4535079"/>
            <a:ext cx="631876" cy="1877437"/>
          </a:xfrm>
          <a:prstGeom prst="rect">
            <a:avLst/>
          </a:prstGeom>
          <a:noFill/>
        </p:spPr>
        <p:txBody>
          <a:bodyPr wrap="square" rtlCol="0">
            <a:spAutoFit/>
          </a:bodyPr>
          <a:lstStyle/>
          <a:p>
            <a:pPr algn="ctr"/>
            <a:r>
              <a:rPr lang="en-US" sz="11600" b="1" dirty="0">
                <a:solidFill>
                  <a:schemeClr val="bg1"/>
                </a:solidFill>
                <a:latin typeface="Lato" panose="020F0502020204030203" pitchFamily="34" charset="77"/>
                <a:ea typeface="Lato Heavy" charset="0"/>
                <a:cs typeface="Poppins" pitchFamily="2" charset="77"/>
              </a:rPr>
              <a:t>?</a:t>
            </a:r>
          </a:p>
        </p:txBody>
      </p:sp>
      <p:sp>
        <p:nvSpPr>
          <p:cNvPr id="41" name="Rectangle 40">
            <a:extLst>
              <a:ext uri="{FF2B5EF4-FFF2-40B4-BE49-F238E27FC236}">
                <a16:creationId xmlns:a16="http://schemas.microsoft.com/office/drawing/2014/main" id="{E8D3B71B-6DF0-D54F-93B4-AD63C1EF5ADC}"/>
              </a:ext>
            </a:extLst>
          </p:cNvPr>
          <p:cNvSpPr/>
          <p:nvPr/>
        </p:nvSpPr>
        <p:spPr>
          <a:xfrm>
            <a:off x="214132" y="2050250"/>
            <a:ext cx="3562001" cy="43874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a:p>
        </p:txBody>
      </p:sp>
      <p:sp>
        <p:nvSpPr>
          <p:cNvPr id="42" name="Oval 41">
            <a:extLst>
              <a:ext uri="{FF2B5EF4-FFF2-40B4-BE49-F238E27FC236}">
                <a16:creationId xmlns:a16="http://schemas.microsoft.com/office/drawing/2014/main" id="{A70A1991-FE7A-7B4F-A414-2C8769050393}"/>
              </a:ext>
            </a:extLst>
          </p:cNvPr>
          <p:cNvSpPr/>
          <p:nvPr/>
        </p:nvSpPr>
        <p:spPr>
          <a:xfrm>
            <a:off x="1309330" y="1473316"/>
            <a:ext cx="1371600" cy="1371600"/>
          </a:xfrm>
          <a:prstGeom prst="ellipse">
            <a:avLst/>
          </a:prstGeom>
          <a:solidFill>
            <a:schemeClr val="accent2">
              <a:lumMod val="75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a:p>
        </p:txBody>
      </p:sp>
      <p:sp>
        <p:nvSpPr>
          <p:cNvPr id="43" name="Triangle 4">
            <a:extLst>
              <a:ext uri="{FF2B5EF4-FFF2-40B4-BE49-F238E27FC236}">
                <a16:creationId xmlns:a16="http://schemas.microsoft.com/office/drawing/2014/main" id="{FC6F7988-EFAB-4C46-9699-C3109050CC57}"/>
              </a:ext>
            </a:extLst>
          </p:cNvPr>
          <p:cNvSpPr/>
          <p:nvPr/>
        </p:nvSpPr>
        <p:spPr>
          <a:xfrm rot="10800000">
            <a:off x="1515573" y="3836536"/>
            <a:ext cx="959117" cy="5402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a:p>
        </p:txBody>
      </p:sp>
      <p:sp>
        <p:nvSpPr>
          <p:cNvPr id="44" name="CuadroTexto 350">
            <a:extLst>
              <a:ext uri="{FF2B5EF4-FFF2-40B4-BE49-F238E27FC236}">
                <a16:creationId xmlns:a16="http://schemas.microsoft.com/office/drawing/2014/main" id="{4732958E-77B5-CF44-91E0-2E1147E5BF65}"/>
              </a:ext>
            </a:extLst>
          </p:cNvPr>
          <p:cNvSpPr txBox="1"/>
          <p:nvPr/>
        </p:nvSpPr>
        <p:spPr>
          <a:xfrm>
            <a:off x="1623073" y="1400734"/>
            <a:ext cx="744114" cy="1569660"/>
          </a:xfrm>
          <a:prstGeom prst="rect">
            <a:avLst/>
          </a:prstGeom>
          <a:noFill/>
        </p:spPr>
        <p:txBody>
          <a:bodyPr wrap="none" rtlCol="0">
            <a:spAutoFit/>
          </a:bodyPr>
          <a:lstStyle/>
          <a:p>
            <a:pPr algn="ctr"/>
            <a:r>
              <a:rPr lang="en-US" sz="9600" b="1" dirty="0">
                <a:solidFill>
                  <a:schemeClr val="bg1"/>
                </a:solidFill>
                <a:latin typeface="Lato" panose="020F0502020204030203" pitchFamily="34" charset="77"/>
                <a:ea typeface="Lato Heavy" charset="0"/>
                <a:cs typeface="Poppins" pitchFamily="2" charset="77"/>
              </a:rPr>
              <a:t>?</a:t>
            </a:r>
          </a:p>
        </p:txBody>
      </p:sp>
      <p:sp>
        <p:nvSpPr>
          <p:cNvPr id="46" name="TextBox 45">
            <a:extLst>
              <a:ext uri="{FF2B5EF4-FFF2-40B4-BE49-F238E27FC236}">
                <a16:creationId xmlns:a16="http://schemas.microsoft.com/office/drawing/2014/main" id="{CECD9F81-874F-B247-B32E-BE7757F12636}"/>
              </a:ext>
            </a:extLst>
          </p:cNvPr>
          <p:cNvSpPr txBox="1"/>
          <p:nvPr/>
        </p:nvSpPr>
        <p:spPr>
          <a:xfrm>
            <a:off x="346648" y="4438119"/>
            <a:ext cx="3296965" cy="2000548"/>
          </a:xfrm>
          <a:prstGeom prst="rect">
            <a:avLst/>
          </a:prstGeom>
          <a:noFill/>
        </p:spPr>
        <p:txBody>
          <a:bodyPr wrap="square" rtlCol="0">
            <a:spAutoFit/>
          </a:bodyPr>
          <a:lstStyle/>
          <a:p>
            <a:pPr algn="ctr"/>
            <a:r>
              <a:rPr lang="en-US" dirty="0">
                <a:solidFill>
                  <a:schemeClr val="bg1"/>
                </a:solidFill>
                <a:latin typeface="Times New Roman" panose="02020603050405020304" pitchFamily="18" charset="0"/>
                <a:cs typeface="Times New Roman" panose="02020603050405020304" pitchFamily="18" charset="0"/>
              </a:rPr>
              <a:t>How the spatiotemporal pattern of the UHI has changed and what insights does the HVI provide about the population's exposure, sensitivity, and adaptive capacity to extreme heat?</a:t>
            </a:r>
          </a:p>
          <a:p>
            <a:pPr algn="ctr"/>
            <a:endParaRPr lang="en-US" sz="1600" dirty="0">
              <a:solidFill>
                <a:schemeClr val="bg1"/>
              </a:solidFill>
              <a:latin typeface="Times New Roman" panose="02020603050405020304" pitchFamily="18" charset="0"/>
              <a:cs typeface="Times New Roman" panose="02020603050405020304" pitchFamily="18" charset="0"/>
            </a:endParaRPr>
          </a:p>
        </p:txBody>
      </p:sp>
      <p:sp>
        <p:nvSpPr>
          <p:cNvPr id="49" name="Rectangle 48">
            <a:extLst>
              <a:ext uri="{FF2B5EF4-FFF2-40B4-BE49-F238E27FC236}">
                <a16:creationId xmlns:a16="http://schemas.microsoft.com/office/drawing/2014/main" id="{654EEC13-1A24-D343-8717-F5FEAAD9C1D8}"/>
              </a:ext>
            </a:extLst>
          </p:cNvPr>
          <p:cNvSpPr/>
          <p:nvPr/>
        </p:nvSpPr>
        <p:spPr>
          <a:xfrm>
            <a:off x="214132" y="2976707"/>
            <a:ext cx="3562001" cy="873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dirty="0"/>
          </a:p>
        </p:txBody>
      </p:sp>
      <p:sp>
        <p:nvSpPr>
          <p:cNvPr id="51" name="Rectangle 50">
            <a:extLst>
              <a:ext uri="{FF2B5EF4-FFF2-40B4-BE49-F238E27FC236}">
                <a16:creationId xmlns:a16="http://schemas.microsoft.com/office/drawing/2014/main" id="{AACE3B9D-B657-3349-96CC-4AD549B7C21A}"/>
              </a:ext>
            </a:extLst>
          </p:cNvPr>
          <p:cNvSpPr/>
          <p:nvPr/>
        </p:nvSpPr>
        <p:spPr>
          <a:xfrm>
            <a:off x="299729" y="3152015"/>
            <a:ext cx="3390804" cy="523220"/>
          </a:xfrm>
          <a:prstGeom prst="rect">
            <a:avLst/>
          </a:prstGeom>
        </p:spPr>
        <p:txBody>
          <a:bodyPr wrap="square">
            <a:spAutoFit/>
          </a:bodyPr>
          <a:lstStyle/>
          <a:p>
            <a:pPr algn="ctr"/>
            <a:r>
              <a:rPr lang="en-US" sz="2800" b="1" dirty="0">
                <a:solidFill>
                  <a:schemeClr val="tx2"/>
                </a:solidFill>
                <a:latin typeface="Times New Roman" panose="02020603050405020304" pitchFamily="18" charset="0"/>
                <a:ea typeface="Roboto Medium" panose="02000000000000000000" pitchFamily="2" charset="0"/>
                <a:cs typeface="Times New Roman" panose="02020603050405020304" pitchFamily="18" charset="0"/>
              </a:rPr>
              <a:t>Question 01</a:t>
            </a:r>
          </a:p>
        </p:txBody>
      </p:sp>
      <p:sp>
        <p:nvSpPr>
          <p:cNvPr id="66" name="CuadroTexto 350">
            <a:extLst>
              <a:ext uri="{FF2B5EF4-FFF2-40B4-BE49-F238E27FC236}">
                <a16:creationId xmlns:a16="http://schemas.microsoft.com/office/drawing/2014/main" id="{A29C89A5-1153-184C-B0B5-D92DA040CE72}"/>
              </a:ext>
            </a:extLst>
          </p:cNvPr>
          <p:cNvSpPr txBox="1"/>
          <p:nvPr/>
        </p:nvSpPr>
        <p:spPr>
          <a:xfrm>
            <a:off x="6029054" y="4509874"/>
            <a:ext cx="631876" cy="1877437"/>
          </a:xfrm>
          <a:prstGeom prst="rect">
            <a:avLst/>
          </a:prstGeom>
          <a:noFill/>
        </p:spPr>
        <p:txBody>
          <a:bodyPr wrap="square" rtlCol="0">
            <a:spAutoFit/>
          </a:bodyPr>
          <a:lstStyle/>
          <a:p>
            <a:pPr algn="ctr"/>
            <a:r>
              <a:rPr lang="en-US" sz="11600" b="1" dirty="0">
                <a:solidFill>
                  <a:schemeClr val="bg1"/>
                </a:solidFill>
                <a:latin typeface="Lato" panose="020F0502020204030203" pitchFamily="34" charset="77"/>
                <a:ea typeface="Lato Heavy" charset="0"/>
                <a:cs typeface="Poppins" pitchFamily="2" charset="77"/>
              </a:rPr>
              <a:t>?</a:t>
            </a:r>
          </a:p>
        </p:txBody>
      </p:sp>
      <p:sp>
        <p:nvSpPr>
          <p:cNvPr id="67" name="Rectangle 66">
            <a:extLst>
              <a:ext uri="{FF2B5EF4-FFF2-40B4-BE49-F238E27FC236}">
                <a16:creationId xmlns:a16="http://schemas.microsoft.com/office/drawing/2014/main" id="{E8D3B71B-6DF0-D54F-93B4-AD63C1EF5ADC}"/>
              </a:ext>
            </a:extLst>
          </p:cNvPr>
          <p:cNvSpPr/>
          <p:nvPr/>
        </p:nvSpPr>
        <p:spPr>
          <a:xfrm>
            <a:off x="4354992" y="2031351"/>
            <a:ext cx="3562001" cy="438747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latin typeface="Times New Roman" panose="02020603050405020304" pitchFamily="18" charset="0"/>
                <a:cs typeface="Times New Roman" panose="02020603050405020304" pitchFamily="18" charset="0"/>
              </a:rPr>
              <a:t>Where are the major heat vulnerability hotspots in Chattogram District?</a:t>
            </a:r>
          </a:p>
        </p:txBody>
      </p:sp>
      <p:sp>
        <p:nvSpPr>
          <p:cNvPr id="68" name="Oval 67">
            <a:extLst>
              <a:ext uri="{FF2B5EF4-FFF2-40B4-BE49-F238E27FC236}">
                <a16:creationId xmlns:a16="http://schemas.microsoft.com/office/drawing/2014/main" id="{A70A1991-FE7A-7B4F-A414-2C8769050393}"/>
              </a:ext>
            </a:extLst>
          </p:cNvPr>
          <p:cNvSpPr/>
          <p:nvPr/>
        </p:nvSpPr>
        <p:spPr>
          <a:xfrm>
            <a:off x="5450190" y="1448111"/>
            <a:ext cx="1371600" cy="1371600"/>
          </a:xfrm>
          <a:prstGeom prst="ellipse">
            <a:avLst/>
          </a:prstGeom>
          <a:solidFill>
            <a:schemeClr val="accent2">
              <a:lumMod val="75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a:p>
        </p:txBody>
      </p:sp>
      <p:sp>
        <p:nvSpPr>
          <p:cNvPr id="69" name="Triangle 4">
            <a:extLst>
              <a:ext uri="{FF2B5EF4-FFF2-40B4-BE49-F238E27FC236}">
                <a16:creationId xmlns:a16="http://schemas.microsoft.com/office/drawing/2014/main" id="{FC6F7988-EFAB-4C46-9699-C3109050CC57}"/>
              </a:ext>
            </a:extLst>
          </p:cNvPr>
          <p:cNvSpPr/>
          <p:nvPr/>
        </p:nvSpPr>
        <p:spPr>
          <a:xfrm rot="10800000">
            <a:off x="5656433" y="3811331"/>
            <a:ext cx="959117" cy="5402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a:p>
        </p:txBody>
      </p:sp>
      <p:sp>
        <p:nvSpPr>
          <p:cNvPr id="70" name="CuadroTexto 350">
            <a:extLst>
              <a:ext uri="{FF2B5EF4-FFF2-40B4-BE49-F238E27FC236}">
                <a16:creationId xmlns:a16="http://schemas.microsoft.com/office/drawing/2014/main" id="{4732958E-77B5-CF44-91E0-2E1147E5BF65}"/>
              </a:ext>
            </a:extLst>
          </p:cNvPr>
          <p:cNvSpPr txBox="1"/>
          <p:nvPr/>
        </p:nvSpPr>
        <p:spPr>
          <a:xfrm>
            <a:off x="5763933" y="1375529"/>
            <a:ext cx="744114" cy="1569660"/>
          </a:xfrm>
          <a:prstGeom prst="rect">
            <a:avLst/>
          </a:prstGeom>
          <a:noFill/>
        </p:spPr>
        <p:txBody>
          <a:bodyPr wrap="none" rtlCol="0">
            <a:spAutoFit/>
          </a:bodyPr>
          <a:lstStyle/>
          <a:p>
            <a:pPr algn="ctr"/>
            <a:r>
              <a:rPr lang="en-US" sz="9600" b="1" dirty="0">
                <a:solidFill>
                  <a:schemeClr val="bg1"/>
                </a:solidFill>
                <a:latin typeface="Lato" panose="020F0502020204030203" pitchFamily="34" charset="77"/>
                <a:ea typeface="Lato Heavy" charset="0"/>
                <a:cs typeface="Poppins" pitchFamily="2" charset="77"/>
              </a:rPr>
              <a:t>?</a:t>
            </a:r>
          </a:p>
        </p:txBody>
      </p:sp>
      <p:sp>
        <p:nvSpPr>
          <p:cNvPr id="72" name="Rectangle 71">
            <a:extLst>
              <a:ext uri="{FF2B5EF4-FFF2-40B4-BE49-F238E27FC236}">
                <a16:creationId xmlns:a16="http://schemas.microsoft.com/office/drawing/2014/main" id="{654EEC13-1A24-D343-8717-F5FEAAD9C1D8}"/>
              </a:ext>
            </a:extLst>
          </p:cNvPr>
          <p:cNvSpPr/>
          <p:nvPr/>
        </p:nvSpPr>
        <p:spPr>
          <a:xfrm>
            <a:off x="4354992" y="2951502"/>
            <a:ext cx="3562001" cy="873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dirty="0"/>
          </a:p>
        </p:txBody>
      </p:sp>
      <p:sp>
        <p:nvSpPr>
          <p:cNvPr id="73" name="Rectangle 72">
            <a:extLst>
              <a:ext uri="{FF2B5EF4-FFF2-40B4-BE49-F238E27FC236}">
                <a16:creationId xmlns:a16="http://schemas.microsoft.com/office/drawing/2014/main" id="{AACE3B9D-B657-3349-96CC-4AD549B7C21A}"/>
              </a:ext>
            </a:extLst>
          </p:cNvPr>
          <p:cNvSpPr/>
          <p:nvPr/>
        </p:nvSpPr>
        <p:spPr>
          <a:xfrm>
            <a:off x="4440589" y="3126810"/>
            <a:ext cx="3390804" cy="523220"/>
          </a:xfrm>
          <a:prstGeom prst="rect">
            <a:avLst/>
          </a:prstGeom>
        </p:spPr>
        <p:txBody>
          <a:bodyPr wrap="square">
            <a:spAutoFit/>
          </a:bodyPr>
          <a:lstStyle/>
          <a:p>
            <a:pPr algn="ctr"/>
            <a:r>
              <a:rPr lang="en-US" sz="2800" b="1" dirty="0">
                <a:solidFill>
                  <a:schemeClr val="tx2"/>
                </a:solidFill>
                <a:latin typeface="Times New Roman" panose="02020603050405020304" pitchFamily="18" charset="0"/>
                <a:ea typeface="Roboto Medium" panose="02000000000000000000" pitchFamily="2" charset="0"/>
                <a:cs typeface="Times New Roman" panose="02020603050405020304" pitchFamily="18" charset="0"/>
              </a:rPr>
              <a:t>Question 02</a:t>
            </a:r>
          </a:p>
        </p:txBody>
      </p:sp>
      <p:sp>
        <p:nvSpPr>
          <p:cNvPr id="74" name="CuadroTexto 350">
            <a:extLst>
              <a:ext uri="{FF2B5EF4-FFF2-40B4-BE49-F238E27FC236}">
                <a16:creationId xmlns:a16="http://schemas.microsoft.com/office/drawing/2014/main" id="{A29C89A5-1153-184C-B0B5-D92DA040CE72}"/>
              </a:ext>
            </a:extLst>
          </p:cNvPr>
          <p:cNvSpPr txBox="1"/>
          <p:nvPr/>
        </p:nvSpPr>
        <p:spPr>
          <a:xfrm>
            <a:off x="10111597" y="4484669"/>
            <a:ext cx="631876" cy="1877437"/>
          </a:xfrm>
          <a:prstGeom prst="rect">
            <a:avLst/>
          </a:prstGeom>
          <a:noFill/>
        </p:spPr>
        <p:txBody>
          <a:bodyPr wrap="square" rtlCol="0">
            <a:spAutoFit/>
          </a:bodyPr>
          <a:lstStyle/>
          <a:p>
            <a:pPr algn="ctr"/>
            <a:r>
              <a:rPr lang="en-US" sz="11600" b="1" dirty="0">
                <a:solidFill>
                  <a:schemeClr val="bg1"/>
                </a:solidFill>
                <a:latin typeface="Lato" panose="020F0502020204030203" pitchFamily="34" charset="77"/>
                <a:ea typeface="Lato Heavy" charset="0"/>
                <a:cs typeface="Poppins" pitchFamily="2" charset="77"/>
              </a:rPr>
              <a:t>?</a:t>
            </a:r>
          </a:p>
        </p:txBody>
      </p:sp>
      <p:sp>
        <p:nvSpPr>
          <p:cNvPr id="75" name="Rectangle 74">
            <a:extLst>
              <a:ext uri="{FF2B5EF4-FFF2-40B4-BE49-F238E27FC236}">
                <a16:creationId xmlns:a16="http://schemas.microsoft.com/office/drawing/2014/main" id="{E8D3B71B-6DF0-D54F-93B4-AD63C1EF5ADC}"/>
              </a:ext>
            </a:extLst>
          </p:cNvPr>
          <p:cNvSpPr/>
          <p:nvPr/>
        </p:nvSpPr>
        <p:spPr>
          <a:xfrm>
            <a:off x="8437535" y="1999840"/>
            <a:ext cx="3562001" cy="443788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r>
              <a:rPr lang="en-US" dirty="0">
                <a:latin typeface="Times New Roman" panose="02020603050405020304" pitchFamily="18" charset="0"/>
                <a:cs typeface="Times New Roman" panose="02020603050405020304" pitchFamily="18" charset="0"/>
              </a:rPr>
              <a:t>What are the most common health impacts are facing by the population in this study area?</a:t>
            </a:r>
            <a:endParaRPr lang="en-SV" dirty="0">
              <a:latin typeface="Times New Roman" panose="02020603050405020304" pitchFamily="18" charset="0"/>
              <a:cs typeface="Times New Roman" panose="02020603050405020304" pitchFamily="18" charset="0"/>
            </a:endParaRPr>
          </a:p>
        </p:txBody>
      </p:sp>
      <p:sp>
        <p:nvSpPr>
          <p:cNvPr id="76" name="Oval 75">
            <a:extLst>
              <a:ext uri="{FF2B5EF4-FFF2-40B4-BE49-F238E27FC236}">
                <a16:creationId xmlns:a16="http://schemas.microsoft.com/office/drawing/2014/main" id="{A70A1991-FE7A-7B4F-A414-2C8769050393}"/>
              </a:ext>
            </a:extLst>
          </p:cNvPr>
          <p:cNvSpPr/>
          <p:nvPr/>
        </p:nvSpPr>
        <p:spPr>
          <a:xfrm>
            <a:off x="9532733" y="1422906"/>
            <a:ext cx="1371600" cy="1371600"/>
          </a:xfrm>
          <a:prstGeom prst="ellipse">
            <a:avLst/>
          </a:prstGeom>
          <a:solidFill>
            <a:schemeClr val="accent2">
              <a:lumMod val="75000"/>
            </a:schemeClr>
          </a:solid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a:p>
        </p:txBody>
      </p:sp>
      <p:sp>
        <p:nvSpPr>
          <p:cNvPr id="77" name="Triangle 4">
            <a:extLst>
              <a:ext uri="{FF2B5EF4-FFF2-40B4-BE49-F238E27FC236}">
                <a16:creationId xmlns:a16="http://schemas.microsoft.com/office/drawing/2014/main" id="{FC6F7988-EFAB-4C46-9699-C3109050CC57}"/>
              </a:ext>
            </a:extLst>
          </p:cNvPr>
          <p:cNvSpPr/>
          <p:nvPr/>
        </p:nvSpPr>
        <p:spPr>
          <a:xfrm rot="10800000">
            <a:off x="9738976" y="3786126"/>
            <a:ext cx="959117" cy="54026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a:p>
        </p:txBody>
      </p:sp>
      <p:sp>
        <p:nvSpPr>
          <p:cNvPr id="78" name="CuadroTexto 350">
            <a:extLst>
              <a:ext uri="{FF2B5EF4-FFF2-40B4-BE49-F238E27FC236}">
                <a16:creationId xmlns:a16="http://schemas.microsoft.com/office/drawing/2014/main" id="{4732958E-77B5-CF44-91E0-2E1147E5BF65}"/>
              </a:ext>
            </a:extLst>
          </p:cNvPr>
          <p:cNvSpPr txBox="1"/>
          <p:nvPr/>
        </p:nvSpPr>
        <p:spPr>
          <a:xfrm>
            <a:off x="9846476" y="1350324"/>
            <a:ext cx="744114" cy="1569660"/>
          </a:xfrm>
          <a:prstGeom prst="rect">
            <a:avLst/>
          </a:prstGeom>
          <a:noFill/>
        </p:spPr>
        <p:txBody>
          <a:bodyPr wrap="none" rtlCol="0">
            <a:spAutoFit/>
          </a:bodyPr>
          <a:lstStyle/>
          <a:p>
            <a:pPr algn="ctr"/>
            <a:r>
              <a:rPr lang="en-US" sz="9600" b="1" dirty="0">
                <a:solidFill>
                  <a:schemeClr val="bg1"/>
                </a:solidFill>
                <a:latin typeface="Lato" panose="020F0502020204030203" pitchFamily="34" charset="77"/>
                <a:ea typeface="Lato Heavy" charset="0"/>
                <a:cs typeface="Poppins" pitchFamily="2" charset="77"/>
              </a:rPr>
              <a:t>?</a:t>
            </a:r>
          </a:p>
        </p:txBody>
      </p:sp>
      <p:sp>
        <p:nvSpPr>
          <p:cNvPr id="80" name="Rectangle 79">
            <a:extLst>
              <a:ext uri="{FF2B5EF4-FFF2-40B4-BE49-F238E27FC236}">
                <a16:creationId xmlns:a16="http://schemas.microsoft.com/office/drawing/2014/main" id="{654EEC13-1A24-D343-8717-F5FEAAD9C1D8}"/>
              </a:ext>
            </a:extLst>
          </p:cNvPr>
          <p:cNvSpPr/>
          <p:nvPr/>
        </p:nvSpPr>
        <p:spPr>
          <a:xfrm>
            <a:off x="8437535" y="2926297"/>
            <a:ext cx="3562001" cy="8738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V" dirty="0"/>
          </a:p>
        </p:txBody>
      </p:sp>
      <p:sp>
        <p:nvSpPr>
          <p:cNvPr id="81" name="Rectangle 80">
            <a:extLst>
              <a:ext uri="{FF2B5EF4-FFF2-40B4-BE49-F238E27FC236}">
                <a16:creationId xmlns:a16="http://schemas.microsoft.com/office/drawing/2014/main" id="{AACE3B9D-B657-3349-96CC-4AD549B7C21A}"/>
              </a:ext>
            </a:extLst>
          </p:cNvPr>
          <p:cNvSpPr/>
          <p:nvPr/>
        </p:nvSpPr>
        <p:spPr>
          <a:xfrm>
            <a:off x="8523132" y="3101605"/>
            <a:ext cx="3390804" cy="523220"/>
          </a:xfrm>
          <a:prstGeom prst="rect">
            <a:avLst/>
          </a:prstGeom>
        </p:spPr>
        <p:txBody>
          <a:bodyPr wrap="square">
            <a:spAutoFit/>
          </a:bodyPr>
          <a:lstStyle/>
          <a:p>
            <a:pPr algn="ctr"/>
            <a:r>
              <a:rPr lang="en-US" sz="2800" b="1" dirty="0">
                <a:solidFill>
                  <a:schemeClr val="tx2"/>
                </a:solidFill>
                <a:latin typeface="Times New Roman" panose="02020603050405020304" pitchFamily="18" charset="0"/>
                <a:ea typeface="Roboto Medium" panose="02000000000000000000" pitchFamily="2" charset="0"/>
                <a:cs typeface="Times New Roman" panose="02020603050405020304" pitchFamily="18" charset="0"/>
              </a:rPr>
              <a:t>Question 03</a:t>
            </a:r>
          </a:p>
        </p:txBody>
      </p:sp>
    </p:spTree>
    <p:extLst>
      <p:ext uri="{BB962C8B-B14F-4D97-AF65-F5344CB8AC3E}">
        <p14:creationId xmlns:p14="http://schemas.microsoft.com/office/powerpoint/2010/main" val="3882058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85585" y="1"/>
            <a:ext cx="6005183"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74316" y="255905"/>
            <a:ext cx="5583544" cy="989647"/>
          </a:xfrm>
        </p:spPr>
        <p:txBody>
          <a:bodyPr/>
          <a:lstStyle/>
          <a:p>
            <a:r>
              <a:rPr lang="en-US" b="1" dirty="0">
                <a:solidFill>
                  <a:schemeClr val="bg1"/>
                </a:solidFill>
                <a:latin typeface="Montserrat"/>
              </a:rPr>
              <a:t>Study Area</a:t>
            </a:r>
            <a:r>
              <a:rPr lang="en-US" dirty="0">
                <a:solidFill>
                  <a:schemeClr val="bg1"/>
                </a:solidFill>
                <a:latin typeface="Montserrat"/>
              </a:rPr>
              <a:t>​</a:t>
            </a:r>
          </a:p>
        </p:txBody>
      </p:sp>
      <p:sp>
        <p:nvSpPr>
          <p:cNvPr id="3" name="Content Placeholder 2"/>
          <p:cNvSpPr>
            <a:spLocks noGrp="1"/>
          </p:cNvSpPr>
          <p:nvPr>
            <p:ph idx="1"/>
          </p:nvPr>
        </p:nvSpPr>
        <p:spPr>
          <a:xfrm>
            <a:off x="6358832" y="1383029"/>
            <a:ext cx="5448299" cy="5730875"/>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Chattogram district is located in the southeastern part of Bangladesh, and it is the country’s second-largest district (about 5,283 Sq km ) (BBS, 2022).</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About 9.2 million people live in this district, where half of the people are located in the  Chattogram City Corporation (BBS, 2022).</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It is the main commercial hub of the country, and it has the largest seaport, which plays a vital role in the economic and social sectors of Bangladesh (Chowdhury, 2020). </a:t>
            </a:r>
          </a:p>
        </p:txBody>
      </p:sp>
      <p:sp>
        <p:nvSpPr>
          <p:cNvPr id="9" name="Rectangle 8"/>
          <p:cNvSpPr/>
          <p:nvPr/>
        </p:nvSpPr>
        <p:spPr>
          <a:xfrm>
            <a:off x="6484273" y="1081406"/>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50" y="1127125"/>
            <a:ext cx="6106674" cy="4718793"/>
          </a:xfrm>
          <a:prstGeom prst="rect">
            <a:avLst/>
          </a:prstGeom>
          <a:ln>
            <a:solidFill>
              <a:schemeClr val="tx1"/>
            </a:solidFill>
          </a:ln>
        </p:spPr>
      </p:pic>
    </p:spTree>
    <p:extLst>
      <p:ext uri="{BB962C8B-B14F-4D97-AF65-F5344CB8AC3E}">
        <p14:creationId xmlns:p14="http://schemas.microsoft.com/office/powerpoint/2010/main" val="2323341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132" y="255905"/>
            <a:ext cx="6554968" cy="989647"/>
          </a:xfrm>
        </p:spPr>
        <p:txBody>
          <a:bodyPr>
            <a:normAutofit/>
          </a:bodyPr>
          <a:lstStyle/>
          <a:p>
            <a:r>
              <a:rPr lang="en-US" b="1" dirty="0">
                <a:solidFill>
                  <a:schemeClr val="accent2">
                    <a:lumMod val="75000"/>
                  </a:schemeClr>
                </a:solidFill>
                <a:latin typeface="Montserrat"/>
              </a:rPr>
              <a:t>Data used </a:t>
            </a:r>
            <a:r>
              <a:rPr lang="en-US" sz="4000" b="1" dirty="0">
                <a:solidFill>
                  <a:schemeClr val="accent2">
                    <a:lumMod val="75000"/>
                  </a:schemeClr>
                </a:solidFill>
                <a:latin typeface="Montserrat"/>
              </a:rPr>
              <a:t>​</a:t>
            </a:r>
            <a:endParaRPr lang="en-US" sz="4000" dirty="0">
              <a:solidFill>
                <a:schemeClr val="accent2">
                  <a:lumMod val="75000"/>
                </a:schemeClr>
              </a:solidFill>
              <a:latin typeface="Montserrat"/>
            </a:endParaRPr>
          </a:p>
        </p:txBody>
      </p:sp>
      <p:sp>
        <p:nvSpPr>
          <p:cNvPr id="9" name="Rectangle 8"/>
          <p:cNvSpPr/>
          <p:nvPr/>
        </p:nvSpPr>
        <p:spPr>
          <a:xfrm>
            <a:off x="344409" y="1142366"/>
            <a:ext cx="788352"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graphicFrame>
        <p:nvGraphicFramePr>
          <p:cNvPr id="28" name="Table 27"/>
          <p:cNvGraphicFramePr>
            <a:graphicFrameLocks noGrp="1"/>
          </p:cNvGraphicFramePr>
          <p:nvPr>
            <p:extLst>
              <p:ext uri="{D42A27DB-BD31-4B8C-83A1-F6EECF244321}">
                <p14:modId xmlns:p14="http://schemas.microsoft.com/office/powerpoint/2010/main" val="887408692"/>
              </p:ext>
            </p:extLst>
          </p:nvPr>
        </p:nvGraphicFramePr>
        <p:xfrm>
          <a:off x="145043" y="1300854"/>
          <a:ext cx="11851626" cy="3646280"/>
        </p:xfrm>
        <a:graphic>
          <a:graphicData uri="http://schemas.openxmlformats.org/drawingml/2006/table">
            <a:tbl>
              <a:tblPr firstRow="1" bandRow="1">
                <a:tableStyleId>{72833802-FEF1-4C79-8D5D-14CF1EAF98D9}</a:tableStyleId>
              </a:tblPr>
              <a:tblGrid>
                <a:gridCol w="5729329">
                  <a:extLst>
                    <a:ext uri="{9D8B030D-6E8A-4147-A177-3AD203B41FA5}">
                      <a16:colId xmlns:a16="http://schemas.microsoft.com/office/drawing/2014/main" val="368880831"/>
                    </a:ext>
                  </a:extLst>
                </a:gridCol>
                <a:gridCol w="1897420">
                  <a:extLst>
                    <a:ext uri="{9D8B030D-6E8A-4147-A177-3AD203B41FA5}">
                      <a16:colId xmlns:a16="http://schemas.microsoft.com/office/drawing/2014/main" val="4023579957"/>
                    </a:ext>
                  </a:extLst>
                </a:gridCol>
                <a:gridCol w="2277706">
                  <a:extLst>
                    <a:ext uri="{9D8B030D-6E8A-4147-A177-3AD203B41FA5}">
                      <a16:colId xmlns:a16="http://schemas.microsoft.com/office/drawing/2014/main" val="18218378"/>
                    </a:ext>
                  </a:extLst>
                </a:gridCol>
                <a:gridCol w="1947171">
                  <a:extLst>
                    <a:ext uri="{9D8B030D-6E8A-4147-A177-3AD203B41FA5}">
                      <a16:colId xmlns:a16="http://schemas.microsoft.com/office/drawing/2014/main" val="2742568924"/>
                    </a:ext>
                  </a:extLst>
                </a:gridCol>
              </a:tblGrid>
              <a:tr h="391106">
                <a:tc>
                  <a:txBody>
                    <a:bodyPr/>
                    <a:lstStyle/>
                    <a:p>
                      <a:pPr algn="just"/>
                      <a:r>
                        <a:rPr lang="en-US" sz="2000" dirty="0">
                          <a:latin typeface="Times New Roman" panose="02020603050405020304" pitchFamily="18" charset="0"/>
                          <a:cs typeface="Times New Roman" panose="02020603050405020304" pitchFamily="18" charset="0"/>
                        </a:rPr>
                        <a:t>Dataset</a:t>
                      </a:r>
                      <a:endParaRPr lang="en-US" sz="2000" b="1" dirty="0">
                        <a:solidFill>
                          <a:schemeClr val="bg1"/>
                        </a:solidFill>
                        <a:latin typeface="Times New Roman" panose="02020603050405020304" pitchFamily="18" charset="0"/>
                        <a:cs typeface="Times New Roman" panose="02020603050405020304" pitchFamily="18" charset="0"/>
                      </a:endParaRPr>
                    </a:p>
                  </a:txBody>
                  <a:tcPr>
                    <a:solidFill>
                      <a:srgbClr val="DB6413"/>
                    </a:solidFill>
                  </a:tcPr>
                </a:tc>
                <a:tc>
                  <a:txBody>
                    <a:bodyPr/>
                    <a:lstStyle/>
                    <a:p>
                      <a:pPr algn="just"/>
                      <a:r>
                        <a:rPr lang="en-US" sz="2000" dirty="0">
                          <a:latin typeface="Times New Roman" panose="02020603050405020304" pitchFamily="18" charset="0"/>
                          <a:cs typeface="Times New Roman" panose="02020603050405020304" pitchFamily="18" charset="0"/>
                        </a:rPr>
                        <a:t>Source</a:t>
                      </a:r>
                      <a:endParaRPr lang="en-US" sz="2000" b="1" dirty="0">
                        <a:solidFill>
                          <a:schemeClr val="bg1"/>
                        </a:solidFill>
                        <a:latin typeface="Times New Roman" panose="02020603050405020304" pitchFamily="18" charset="0"/>
                        <a:cs typeface="Times New Roman" panose="02020603050405020304" pitchFamily="18" charset="0"/>
                      </a:endParaRPr>
                    </a:p>
                  </a:txBody>
                  <a:tcPr>
                    <a:solidFill>
                      <a:srgbClr val="DB6413"/>
                    </a:solidFill>
                  </a:tcPr>
                </a:tc>
                <a:tc>
                  <a:txBody>
                    <a:bodyPr/>
                    <a:lstStyle/>
                    <a:p>
                      <a:pPr algn="just"/>
                      <a:r>
                        <a:rPr lang="en-US" sz="2000" dirty="0">
                          <a:latin typeface="Times New Roman" panose="02020603050405020304" pitchFamily="18" charset="0"/>
                          <a:cs typeface="Times New Roman" panose="02020603050405020304" pitchFamily="18" charset="0"/>
                        </a:rPr>
                        <a:t>Resolution / Scale​</a:t>
                      </a:r>
                      <a:endParaRPr lang="en-US" sz="2000" b="1" dirty="0">
                        <a:solidFill>
                          <a:schemeClr val="bg1"/>
                        </a:solidFill>
                        <a:latin typeface="Times New Roman" panose="02020603050405020304" pitchFamily="18" charset="0"/>
                        <a:cs typeface="Times New Roman" panose="02020603050405020304" pitchFamily="18" charset="0"/>
                      </a:endParaRPr>
                    </a:p>
                  </a:txBody>
                  <a:tcPr>
                    <a:solidFill>
                      <a:srgbClr val="DB6413"/>
                    </a:solidFill>
                  </a:tcPr>
                </a:tc>
                <a:tc>
                  <a:txBody>
                    <a:bodyPr/>
                    <a:lstStyle/>
                    <a:p>
                      <a:pPr algn="just"/>
                      <a:r>
                        <a:rPr lang="en-US" sz="2000" dirty="0">
                          <a:latin typeface="Times New Roman" panose="02020603050405020304" pitchFamily="18" charset="0"/>
                          <a:cs typeface="Times New Roman" panose="02020603050405020304" pitchFamily="18" charset="0"/>
                        </a:rPr>
                        <a:t>Time Period</a:t>
                      </a:r>
                      <a:endParaRPr lang="en-US" sz="2000" b="1" dirty="0">
                        <a:solidFill>
                          <a:schemeClr val="bg1"/>
                        </a:solidFill>
                        <a:latin typeface="Times New Roman" panose="02020603050405020304" pitchFamily="18" charset="0"/>
                        <a:cs typeface="Times New Roman" panose="02020603050405020304" pitchFamily="18" charset="0"/>
                      </a:endParaRPr>
                    </a:p>
                  </a:txBody>
                  <a:tcPr>
                    <a:solidFill>
                      <a:srgbClr val="DB6413"/>
                    </a:solidFill>
                  </a:tcPr>
                </a:tc>
                <a:extLst>
                  <a:ext uri="{0D108BD9-81ED-4DB2-BD59-A6C34878D82A}">
                    <a16:rowId xmlns:a16="http://schemas.microsoft.com/office/drawing/2014/main" val="2854944812"/>
                  </a:ext>
                </a:extLst>
              </a:tr>
              <a:tr h="1528774">
                <a:tc>
                  <a:txBody>
                    <a:bodyPr/>
                    <a:lstStyle/>
                    <a:p>
                      <a:pPr algn="just"/>
                      <a:r>
                        <a:rPr lang="en-US" sz="2000" kern="1200" dirty="0">
                          <a:effectLst/>
                          <a:latin typeface="Times New Roman" panose="02020603050405020304" pitchFamily="18" charset="0"/>
                          <a:cs typeface="Times New Roman" panose="02020603050405020304" pitchFamily="18" charset="0"/>
                        </a:rPr>
                        <a:t>Population Dataset including Total Population, Population Density, Female Population, Illiterate Population, Household, Kaccha Structure, Very Young Population (&lt;14), Working Age Population  (14-65), Elderly Population (&gt;65), Pucca Structure</a:t>
                      </a:r>
                      <a:endParaRPr lang="en-US" sz="2000" dirty="0">
                        <a:solidFill>
                          <a:schemeClr val="bg1"/>
                        </a:solidFill>
                        <a:latin typeface="Times New Roman" panose="02020603050405020304" pitchFamily="18" charset="0"/>
                        <a:cs typeface="Times New Roman" panose="02020603050405020304" pitchFamily="18" charset="0"/>
                      </a:endParaRPr>
                    </a:p>
                  </a:txBody>
                  <a:tcPr>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Population and Housing Census 2022</a:t>
                      </a:r>
                      <a:endParaRPr lang="en-US" sz="2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Tabulate Data</a:t>
                      </a:r>
                      <a:endParaRPr lang="en-US" sz="2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2022</a:t>
                      </a:r>
                      <a:endParaRPr lang="en-US" sz="2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tcPr>
                </a:tc>
                <a:extLst>
                  <a:ext uri="{0D108BD9-81ED-4DB2-BD59-A6C34878D82A}">
                    <a16:rowId xmlns:a16="http://schemas.microsoft.com/office/drawing/2014/main" val="2855340459"/>
                  </a:ext>
                </a:extLst>
              </a:tr>
              <a:tr h="81730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Landsat 5 and Landsat 8</a:t>
                      </a:r>
                      <a:endPar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txBody>
                  <a:tcPr>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USGS</a:t>
                      </a:r>
                      <a:endParaRPr lang="en-US" sz="2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Raster (30</a:t>
                      </a:r>
                      <a:r>
                        <a:rPr lang="en-US" sz="2000" baseline="0" dirty="0">
                          <a:latin typeface="Times New Roman" panose="02020603050405020304" pitchFamily="18" charset="0"/>
                          <a:cs typeface="Times New Roman" panose="02020603050405020304" pitchFamily="18" charset="0"/>
                        </a:rPr>
                        <a:t> meters )</a:t>
                      </a:r>
                      <a:endParaRPr lang="en-US" sz="2000" baseline="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2011,2015,2020,2024</a:t>
                      </a:r>
                      <a:endParaRPr lang="en-US" sz="2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tcPr>
                </a:tc>
                <a:extLst>
                  <a:ext uri="{0D108BD9-81ED-4DB2-BD59-A6C34878D82A}">
                    <a16:rowId xmlns:a16="http://schemas.microsoft.com/office/drawing/2014/main" val="3184508713"/>
                  </a:ext>
                </a:extLst>
              </a:tr>
              <a:tr h="817300">
                <a:tc>
                  <a:txBody>
                    <a:bodyPr/>
                    <a:lstStyle/>
                    <a:p>
                      <a:pPr algn="just"/>
                      <a:r>
                        <a:rPr lang="en-US" sz="2000" dirty="0">
                          <a:latin typeface="Times New Roman" panose="02020603050405020304" pitchFamily="18" charset="0"/>
                          <a:cs typeface="Times New Roman" panose="02020603050405020304" pitchFamily="18" charset="0"/>
                        </a:rPr>
                        <a:t>Road Network</a:t>
                      </a:r>
                      <a:endParaRPr lang="en-US" sz="2000" dirty="0">
                        <a:solidFill>
                          <a:schemeClr val="bg1"/>
                        </a:solidFill>
                        <a:latin typeface="Times New Roman" panose="02020603050405020304" pitchFamily="18" charset="0"/>
                        <a:cs typeface="Times New Roman" panose="02020603050405020304" pitchFamily="18" charset="0"/>
                      </a:endParaRPr>
                    </a:p>
                  </a:txBody>
                  <a:tcPr>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Overpass Turbo </a:t>
                      </a:r>
                      <a:endParaRPr lang="en-US" sz="2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Vector</a:t>
                      </a:r>
                      <a:r>
                        <a:rPr lang="en-US" sz="2000" baseline="0" dirty="0">
                          <a:latin typeface="Times New Roman" panose="02020603050405020304" pitchFamily="18" charset="0"/>
                          <a:cs typeface="Times New Roman" panose="02020603050405020304" pitchFamily="18" charset="0"/>
                        </a:rPr>
                        <a:t> data</a:t>
                      </a:r>
                      <a:endParaRPr lang="en-US" sz="2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lnR w="12700" cap="flat" cmpd="sng" algn="ctr">
                      <a:solidFill>
                        <a:schemeClr val="accent2">
                          <a:lumMod val="75000"/>
                        </a:schemeClr>
                      </a:solidFill>
                      <a:prstDash val="solid"/>
                      <a:round/>
                      <a:headEnd type="none" w="med" len="med"/>
                      <a:tailEnd type="none" w="med" len="med"/>
                    </a:lnR>
                  </a:tcPr>
                </a:tc>
                <a:tc>
                  <a:txBody>
                    <a:bodyPr/>
                    <a:lstStyle/>
                    <a:p>
                      <a:pPr algn="just"/>
                      <a:r>
                        <a:rPr lang="en-US" sz="2000" dirty="0">
                          <a:latin typeface="Times New Roman" panose="02020603050405020304" pitchFamily="18" charset="0"/>
                          <a:cs typeface="Times New Roman" panose="02020603050405020304" pitchFamily="18" charset="0"/>
                        </a:rPr>
                        <a:t>2024</a:t>
                      </a:r>
                      <a:endParaRPr lang="en-US" sz="2000" dirty="0">
                        <a:solidFill>
                          <a:schemeClr val="bg1"/>
                        </a:solidFill>
                        <a:latin typeface="Times New Roman" panose="02020603050405020304" pitchFamily="18" charset="0"/>
                        <a:cs typeface="Times New Roman" panose="02020603050405020304" pitchFamily="18" charset="0"/>
                      </a:endParaRPr>
                    </a:p>
                  </a:txBody>
                  <a:tcPr>
                    <a:lnL w="12700" cap="flat" cmpd="sng" algn="ctr">
                      <a:solidFill>
                        <a:schemeClr val="accent2">
                          <a:lumMod val="75000"/>
                        </a:schemeClr>
                      </a:solidFill>
                      <a:prstDash val="solid"/>
                      <a:round/>
                      <a:headEnd type="none" w="med" len="med"/>
                      <a:tailEnd type="none" w="med" len="med"/>
                    </a:lnL>
                  </a:tcPr>
                </a:tc>
                <a:extLst>
                  <a:ext uri="{0D108BD9-81ED-4DB2-BD59-A6C34878D82A}">
                    <a16:rowId xmlns:a16="http://schemas.microsoft.com/office/drawing/2014/main" val="3861874793"/>
                  </a:ext>
                </a:extLst>
              </a:tr>
            </a:tbl>
          </a:graphicData>
        </a:graphic>
      </p:graphicFrame>
    </p:spTree>
    <p:extLst>
      <p:ext uri="{BB962C8B-B14F-4D97-AF65-F5344CB8AC3E}">
        <p14:creationId xmlns:p14="http://schemas.microsoft.com/office/powerpoint/2010/main" val="4122929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132" y="255905"/>
            <a:ext cx="6554968" cy="989647"/>
          </a:xfrm>
        </p:spPr>
        <p:txBody>
          <a:bodyPr>
            <a:normAutofit/>
          </a:bodyPr>
          <a:lstStyle/>
          <a:p>
            <a:r>
              <a:rPr lang="en-US" b="1" dirty="0">
                <a:solidFill>
                  <a:schemeClr val="accent2">
                    <a:lumMod val="75000"/>
                  </a:schemeClr>
                </a:solidFill>
                <a:latin typeface="Montserrat"/>
              </a:rPr>
              <a:t>Workflow</a:t>
            </a:r>
            <a:endParaRPr lang="en-US" dirty="0">
              <a:solidFill>
                <a:schemeClr val="accent2">
                  <a:lumMod val="75000"/>
                </a:schemeClr>
              </a:solidFill>
              <a:latin typeface="Montserrat"/>
            </a:endParaRPr>
          </a:p>
        </p:txBody>
      </p:sp>
      <p:sp>
        <p:nvSpPr>
          <p:cNvPr id="9" name="Rectangle 8"/>
          <p:cNvSpPr/>
          <p:nvPr/>
        </p:nvSpPr>
        <p:spPr>
          <a:xfrm>
            <a:off x="344409" y="1142366"/>
            <a:ext cx="788352"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3" name="TextBox 2">
            <a:extLst>
              <a:ext uri="{FF2B5EF4-FFF2-40B4-BE49-F238E27FC236}">
                <a16:creationId xmlns:a16="http://schemas.microsoft.com/office/drawing/2014/main" id="{DE6705CB-463F-CF27-AF5D-9CB318DEDD77}"/>
              </a:ext>
            </a:extLst>
          </p:cNvPr>
          <p:cNvSpPr txBox="1"/>
          <p:nvPr/>
        </p:nvSpPr>
        <p:spPr>
          <a:xfrm>
            <a:off x="202719" y="1675170"/>
            <a:ext cx="3582364" cy="4985980"/>
          </a:xfrm>
          <a:prstGeom prst="rect">
            <a:avLst/>
          </a:prstGeom>
          <a:noFill/>
        </p:spPr>
        <p:txBody>
          <a:bodyPr wrap="square" rtlCol="0">
            <a:spAutoFit/>
          </a:bodyPr>
          <a:lstStyle/>
          <a:p>
            <a:pPr marL="285750" indent="-285750" algn="just">
              <a:buFont typeface="Wingdings" panose="05000000000000000000" pitchFamily="2" charset="2"/>
              <a:buChar char="q"/>
            </a:pPr>
            <a:r>
              <a:rPr lang="en-US" sz="1600" dirty="0">
                <a:latin typeface="Times New Roman" panose="02020603050405020304" pitchFamily="18" charset="0"/>
                <a:cs typeface="Times New Roman" panose="02020603050405020304" pitchFamily="18" charset="0"/>
              </a:rPr>
              <a:t>Land Use Land Cover (LULC), Normalized Difference Moisture Index (NDMI), Normalized Difference Water Index (NDWI), Normalized Difference Vegetation Index (NDVI), Normalized Difference Built-up Index (NDBI) and LST  are processed from Landsat 5 and 8 through Google Earth Engine and visualized by Arc GIS Pro.</a:t>
            </a:r>
          </a:p>
          <a:p>
            <a:pPr marL="285750" indent="-285750" algn="just">
              <a:buFont typeface="Wingdings" panose="05000000000000000000" pitchFamily="2" charset="2"/>
              <a:buChar char="q"/>
            </a:pPr>
            <a:r>
              <a:rPr lang="en-US" sz="1600" dirty="0">
                <a:latin typeface="Times New Roman" panose="02020603050405020304" pitchFamily="18" charset="0"/>
                <a:cs typeface="Times New Roman" panose="02020603050405020304" pitchFamily="18" charset="0"/>
              </a:rPr>
              <a:t>Mean value of LST, NDBI, NDMI, NDWI, NDVI is exported from Arc GIS Pro  and imported to SPSS and social and structural data were added with it for PCA analysis.</a:t>
            </a:r>
          </a:p>
          <a:p>
            <a:pPr marL="285750" indent="-285750" algn="just">
              <a:buFont typeface="Wingdings" panose="05000000000000000000" pitchFamily="2" charset="2"/>
              <a:buChar char="q"/>
            </a:pPr>
            <a:r>
              <a:rPr lang="en-US" sz="1600" dirty="0">
                <a:latin typeface="Times New Roman" panose="02020603050405020304" pitchFamily="18" charset="0"/>
                <a:cs typeface="Times New Roman" panose="02020603050405020304" pitchFamily="18" charset="0"/>
              </a:rPr>
              <a:t>The PCA analysis results are imported to Arc GIS Pro for HVI, Hotspots Analysis and Cluster-Outlier Analysis.</a:t>
            </a:r>
          </a:p>
          <a:p>
            <a:pPr marL="285750" indent="-285750" algn="just">
              <a:buFont typeface="Wingdings" panose="05000000000000000000" pitchFamily="2" charset="2"/>
              <a:buChar char="q"/>
            </a:pPr>
            <a:endParaRPr lang="en-US" sz="1400" dirty="0"/>
          </a:p>
        </p:txBody>
      </p:sp>
      <p:sp>
        <p:nvSpPr>
          <p:cNvPr id="5" name="Rectangle 4">
            <a:extLst>
              <a:ext uri="{FF2B5EF4-FFF2-40B4-BE49-F238E27FC236}">
                <a16:creationId xmlns:a16="http://schemas.microsoft.com/office/drawing/2014/main" id="{5394A201-1E4A-151F-3B78-FF0E13DF3F86}"/>
              </a:ext>
            </a:extLst>
          </p:cNvPr>
          <p:cNvSpPr/>
          <p:nvPr/>
        </p:nvSpPr>
        <p:spPr>
          <a:xfrm>
            <a:off x="235191" y="1567428"/>
            <a:ext cx="3561305" cy="5034667"/>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7" name="Rectangle 6">
            <a:extLst>
              <a:ext uri="{FF2B5EF4-FFF2-40B4-BE49-F238E27FC236}">
                <a16:creationId xmlns:a16="http://schemas.microsoft.com/office/drawing/2014/main" id="{6AC5BE43-33E5-E5B1-7A7F-6233667BFFD6}"/>
              </a:ext>
            </a:extLst>
          </p:cNvPr>
          <p:cNvSpPr/>
          <p:nvPr/>
        </p:nvSpPr>
        <p:spPr>
          <a:xfrm>
            <a:off x="3941180" y="255905"/>
            <a:ext cx="8171726" cy="64921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99DBBF0B-A6C4-580E-4D82-FDA8AB7B5C44}"/>
              </a:ext>
            </a:extLst>
          </p:cNvPr>
          <p:cNvPicPr>
            <a:picLocks noChangeAspect="1"/>
          </p:cNvPicPr>
          <p:nvPr/>
        </p:nvPicPr>
        <p:blipFill>
          <a:blip r:embed="rId2"/>
          <a:stretch>
            <a:fillRect/>
          </a:stretch>
        </p:blipFill>
        <p:spPr>
          <a:xfrm>
            <a:off x="4038600" y="336769"/>
            <a:ext cx="7918209" cy="6292851"/>
          </a:xfrm>
          <a:prstGeom prst="rect">
            <a:avLst/>
          </a:prstGeom>
        </p:spPr>
      </p:pic>
    </p:spTree>
    <p:extLst>
      <p:ext uri="{BB962C8B-B14F-4D97-AF65-F5344CB8AC3E}">
        <p14:creationId xmlns:p14="http://schemas.microsoft.com/office/powerpoint/2010/main" val="567699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r="2784"/>
          <a:stretch/>
        </p:blipFill>
        <p:spPr>
          <a:xfrm>
            <a:off x="5957726" y="1009437"/>
            <a:ext cx="6208874" cy="4257782"/>
          </a:xfrm>
          <a:prstGeom prst="rect">
            <a:avLst/>
          </a:prstGeom>
        </p:spPr>
      </p:pic>
      <p:sp>
        <p:nvSpPr>
          <p:cNvPr id="3" name="Parallelogram 2"/>
          <p:cNvSpPr/>
          <p:nvPr/>
        </p:nvSpPr>
        <p:spPr>
          <a:xfrm>
            <a:off x="-1840638" y="0"/>
            <a:ext cx="9004300" cy="6858000"/>
          </a:xfrm>
          <a:prstGeom prst="parallelogram">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ysClr val="windowText" lastClr="000000"/>
              </a:solidFill>
            </a:endParaRPr>
          </a:p>
        </p:txBody>
      </p:sp>
      <p:sp>
        <p:nvSpPr>
          <p:cNvPr id="4" name="Title 1"/>
          <p:cNvSpPr txBox="1">
            <a:spLocks/>
          </p:cNvSpPr>
          <p:nvPr/>
        </p:nvSpPr>
        <p:spPr>
          <a:xfrm>
            <a:off x="86786" y="2714625"/>
            <a:ext cx="6554968" cy="9896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latin typeface="Montserrat"/>
              </a:rPr>
              <a:t>Result​ and Discussion</a:t>
            </a:r>
            <a:endParaRPr lang="en-US" dirty="0">
              <a:solidFill>
                <a:schemeClr val="bg1"/>
              </a:solidFill>
              <a:latin typeface="Montserrat"/>
            </a:endParaRPr>
          </a:p>
        </p:txBody>
      </p:sp>
    </p:spTree>
    <p:extLst>
      <p:ext uri="{BB962C8B-B14F-4D97-AF65-F5344CB8AC3E}">
        <p14:creationId xmlns:p14="http://schemas.microsoft.com/office/powerpoint/2010/main" val="1005573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473" y="2"/>
            <a:ext cx="6844220" cy="401373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4132" y="255905"/>
            <a:ext cx="5777952" cy="989647"/>
          </a:xfrm>
        </p:spPr>
        <p:txBody>
          <a:bodyPr>
            <a:noAutofit/>
          </a:bodyPr>
          <a:lstStyle/>
          <a:p>
            <a:r>
              <a:rPr lang="en-US" sz="2800" b="1" dirty="0">
                <a:solidFill>
                  <a:schemeClr val="bg1"/>
                </a:solidFill>
                <a:latin typeface="Montserrat"/>
              </a:rPr>
              <a:t>LULC Classification</a:t>
            </a:r>
            <a:endParaRPr lang="en-US" sz="2800" dirty="0">
              <a:solidFill>
                <a:schemeClr val="bg1"/>
              </a:solidFill>
              <a:latin typeface="Montserrat"/>
            </a:endParaRPr>
          </a:p>
        </p:txBody>
      </p:sp>
      <p:sp>
        <p:nvSpPr>
          <p:cNvPr id="3" name="Content Placeholder 2"/>
          <p:cNvSpPr>
            <a:spLocks noGrp="1"/>
          </p:cNvSpPr>
          <p:nvPr>
            <p:ph idx="1"/>
          </p:nvPr>
        </p:nvSpPr>
        <p:spPr>
          <a:xfrm>
            <a:off x="198648" y="1383030"/>
            <a:ext cx="6417812" cy="2707708"/>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Approximately 90% of the land is covered by vegetation (46.5%) and cropland (44.1%), indicating that agriculture and vegetated dominate the land.</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built-up area(3.2%) is primarily located in the southern urban center.</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LULC classification had an overall accuracy of 93% and a Kappa coefficient of 90%, confirming the reliability of the results.</a:t>
            </a:r>
          </a:p>
          <a:p>
            <a:pPr marL="0" indent="0">
              <a:buNone/>
            </a:pPr>
            <a:endParaRPr lang="en-US" dirty="0"/>
          </a:p>
          <a:p>
            <a:pPr marL="0" indent="0">
              <a:buNone/>
            </a:pPr>
            <a:endParaRPr lang="en-US" dirty="0"/>
          </a:p>
        </p:txBody>
      </p:sp>
      <p:sp>
        <p:nvSpPr>
          <p:cNvPr id="9" name="Rectangle 8"/>
          <p:cNvSpPr/>
          <p:nvPr/>
        </p:nvSpPr>
        <p:spPr>
          <a:xfrm>
            <a:off x="324089" y="1208406"/>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graphicFrame>
        <p:nvGraphicFramePr>
          <p:cNvPr id="7" name="Table 6"/>
          <p:cNvGraphicFramePr>
            <a:graphicFrameLocks noGrp="1"/>
          </p:cNvGraphicFramePr>
          <p:nvPr>
            <p:extLst>
              <p:ext uri="{D42A27DB-BD31-4B8C-83A1-F6EECF244321}">
                <p14:modId xmlns:p14="http://schemas.microsoft.com/office/powerpoint/2010/main" val="3766197031"/>
              </p:ext>
            </p:extLst>
          </p:nvPr>
        </p:nvGraphicFramePr>
        <p:xfrm>
          <a:off x="198648" y="4151214"/>
          <a:ext cx="6519785" cy="2479540"/>
        </p:xfrm>
        <a:graphic>
          <a:graphicData uri="http://schemas.openxmlformats.org/drawingml/2006/table">
            <a:tbl>
              <a:tblPr firstRow="1" firstCol="1" bandRow="1">
                <a:tableStyleId>{5940675A-B579-460E-94D1-54222C63F5DA}</a:tableStyleId>
              </a:tblPr>
              <a:tblGrid>
                <a:gridCol w="2560525">
                  <a:extLst>
                    <a:ext uri="{9D8B030D-6E8A-4147-A177-3AD203B41FA5}">
                      <a16:colId xmlns:a16="http://schemas.microsoft.com/office/drawing/2014/main" val="2617985919"/>
                    </a:ext>
                  </a:extLst>
                </a:gridCol>
                <a:gridCol w="2313853">
                  <a:extLst>
                    <a:ext uri="{9D8B030D-6E8A-4147-A177-3AD203B41FA5}">
                      <a16:colId xmlns:a16="http://schemas.microsoft.com/office/drawing/2014/main" val="3074213620"/>
                    </a:ext>
                  </a:extLst>
                </a:gridCol>
                <a:gridCol w="1645407">
                  <a:extLst>
                    <a:ext uri="{9D8B030D-6E8A-4147-A177-3AD203B41FA5}">
                      <a16:colId xmlns:a16="http://schemas.microsoft.com/office/drawing/2014/main" val="126661243"/>
                    </a:ext>
                  </a:extLst>
                </a:gridCol>
              </a:tblGrid>
              <a:tr h="354220">
                <a:tc gridSpan="3">
                  <a:txBody>
                    <a:bodyPr/>
                    <a:lstStyle/>
                    <a:p>
                      <a:pPr marL="0" marR="0" algn="ctr">
                        <a:lnSpc>
                          <a:spcPct val="115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Calculation of the area of different LULC classes</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62266169"/>
                  </a:ext>
                </a:extLst>
              </a:tr>
              <a:tr h="35422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LULC Types</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Area (km</a:t>
                      </a:r>
                      <a:r>
                        <a:rPr lang="en-US" sz="2000" baseline="30000">
                          <a:effectLst/>
                          <a:latin typeface="Times New Roman" panose="02020603050405020304" pitchFamily="18" charset="0"/>
                          <a:cs typeface="Times New Roman" panose="02020603050405020304" pitchFamily="18" charset="0"/>
                        </a:rPr>
                        <a:t>2</a:t>
                      </a:r>
                      <a:r>
                        <a:rPr lang="en-US" sz="2000">
                          <a:effectLst/>
                          <a:latin typeface="Times New Roman" panose="02020603050405020304" pitchFamily="18" charset="0"/>
                          <a:cs typeface="Times New Roman" panose="02020603050405020304" pitchFamily="18" charset="0"/>
                        </a:rPr>
                        <a:t>)</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Area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70857550"/>
                  </a:ext>
                </a:extLst>
              </a:tr>
              <a:tr h="35422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Vegetation</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2069.32</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46.493455</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14102442"/>
                  </a:ext>
                </a:extLst>
              </a:tr>
              <a:tr h="35422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Cropland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1960.797</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44.055162</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47209602"/>
                  </a:ext>
                </a:extLst>
              </a:tr>
              <a:tr h="35422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Waterbody</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28.01</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0.6293283</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4865222"/>
                  </a:ext>
                </a:extLst>
              </a:tr>
              <a:tr h="35422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Built-up Area</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143.23</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3.2180898</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850331"/>
                  </a:ext>
                </a:extLst>
              </a:tr>
              <a:tr h="35422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Bare Land</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249.42</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5.6039653</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132840"/>
                  </a:ext>
                </a:extLst>
              </a:tr>
            </a:tbl>
          </a:graphicData>
        </a:graphic>
      </p:graphicFrame>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82770" y="114037"/>
            <a:ext cx="5262643" cy="6607933"/>
          </a:xfrm>
          <a:prstGeom prst="rect">
            <a:avLst/>
          </a:prstGeom>
          <a:ln>
            <a:solidFill>
              <a:schemeClr val="tx1"/>
            </a:solidFill>
          </a:ln>
        </p:spPr>
      </p:pic>
    </p:spTree>
    <p:extLst>
      <p:ext uri="{BB962C8B-B14F-4D97-AF65-F5344CB8AC3E}">
        <p14:creationId xmlns:p14="http://schemas.microsoft.com/office/powerpoint/2010/main" val="1386481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04647" y="35916"/>
            <a:ext cx="6887353" cy="3575163"/>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22253" y="214004"/>
            <a:ext cx="5777952" cy="989647"/>
          </a:xfrm>
        </p:spPr>
        <p:txBody>
          <a:bodyPr>
            <a:noAutofit/>
          </a:bodyPr>
          <a:lstStyle/>
          <a:p>
            <a:r>
              <a:rPr lang="en-US" sz="2800" b="1" dirty="0">
                <a:solidFill>
                  <a:schemeClr val="bg1"/>
                </a:solidFill>
                <a:latin typeface="Montserrat"/>
              </a:rPr>
              <a:t>Land Surface Temperature (2011 to 2024)</a:t>
            </a:r>
            <a:endParaRPr lang="en-US" sz="2800" dirty="0">
              <a:solidFill>
                <a:schemeClr val="bg1"/>
              </a:solidFill>
              <a:latin typeface="Montserrat"/>
            </a:endParaRPr>
          </a:p>
        </p:txBody>
      </p:sp>
      <p:sp>
        <p:nvSpPr>
          <p:cNvPr id="3" name="Content Placeholder 2"/>
          <p:cNvSpPr>
            <a:spLocks noGrp="1"/>
          </p:cNvSpPr>
          <p:nvPr>
            <p:ph idx="1"/>
          </p:nvPr>
        </p:nvSpPr>
        <p:spPr>
          <a:xfrm>
            <a:off x="5506769" y="1341129"/>
            <a:ext cx="6558287" cy="2278524"/>
          </a:xfrm>
        </p:spPr>
        <p:txBody>
          <a:bodyPr>
            <a:normAutofit fontScale="92500" lnSpcReduction="20000"/>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average LST rose from 32.48°C (2011) to 34.27°C (2024), which indicates the increase of 1.8 °C in 13 years.</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highest LST was observed in the </a:t>
            </a:r>
            <a:r>
              <a:rPr lang="en-US" sz="2000" dirty="0" err="1">
                <a:solidFill>
                  <a:schemeClr val="bg1"/>
                </a:solidFill>
                <a:latin typeface="Times New Roman" panose="02020603050405020304" pitchFamily="18" charset="0"/>
                <a:cs typeface="Times New Roman" panose="02020603050405020304" pitchFamily="18" charset="0"/>
              </a:rPr>
              <a:t>Sadarghat</a:t>
            </a:r>
            <a:r>
              <a:rPr lang="en-US" sz="2000" dirty="0">
                <a:solidFill>
                  <a:schemeClr val="bg1"/>
                </a:solidFill>
                <a:latin typeface="Times New Roman" panose="02020603050405020304" pitchFamily="18" charset="0"/>
                <a:cs typeface="Times New Roman" panose="02020603050405020304" pitchFamily="18" charset="0"/>
              </a:rPr>
              <a:t> Thana (urban core)​</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lowest LST was observed in the </a:t>
            </a:r>
            <a:r>
              <a:rPr lang="en-US" sz="2000" dirty="0" err="1">
                <a:solidFill>
                  <a:schemeClr val="bg1"/>
                </a:solidFill>
                <a:latin typeface="Times New Roman" panose="02020603050405020304" pitchFamily="18" charset="0"/>
                <a:cs typeface="Times New Roman" panose="02020603050405020304" pitchFamily="18" charset="0"/>
              </a:rPr>
              <a:t>Fatikchhari</a:t>
            </a:r>
            <a:r>
              <a:rPr lang="en-US" sz="2000" dirty="0">
                <a:solidFill>
                  <a:schemeClr val="bg1"/>
                </a:solidFill>
                <a:latin typeface="Times New Roman" panose="02020603050405020304" pitchFamily="18" charset="0"/>
                <a:cs typeface="Times New Roman" panose="02020603050405020304" pitchFamily="18" charset="0"/>
              </a:rPr>
              <a:t> Union (vegetated rural area).</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Statistical evidence (r=0.95, r²=0.90) indicated that LST changes with time.</a:t>
            </a:r>
          </a:p>
          <a:p>
            <a:pPr marL="0" indent="0">
              <a:buNone/>
            </a:pPr>
            <a:endParaRPr lang="en-US" dirty="0"/>
          </a:p>
          <a:p>
            <a:pPr>
              <a:buFont typeface="Wingdings" panose="05000000000000000000" pitchFamily="2" charset="2"/>
              <a:buChar char="q"/>
            </a:pPr>
            <a:endParaRPr lang="en-US" dirty="0"/>
          </a:p>
        </p:txBody>
      </p:sp>
      <p:sp>
        <p:nvSpPr>
          <p:cNvPr id="9" name="Rectangle 8"/>
          <p:cNvSpPr/>
          <p:nvPr/>
        </p:nvSpPr>
        <p:spPr>
          <a:xfrm>
            <a:off x="5632210" y="1166505"/>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t="8277"/>
          <a:stretch/>
        </p:blipFill>
        <p:spPr>
          <a:xfrm>
            <a:off x="6420562" y="3611080"/>
            <a:ext cx="4625942" cy="324692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43" y="56455"/>
            <a:ext cx="5213625" cy="6723217"/>
          </a:xfrm>
          <a:prstGeom prst="rect">
            <a:avLst/>
          </a:prstGeom>
          <a:ln>
            <a:solidFill>
              <a:schemeClr val="tx1">
                <a:lumMod val="65000"/>
                <a:lumOff val="35000"/>
              </a:schemeClr>
            </a:solidFill>
          </a:ln>
        </p:spPr>
      </p:pic>
    </p:spTree>
    <p:extLst>
      <p:ext uri="{BB962C8B-B14F-4D97-AF65-F5344CB8AC3E}">
        <p14:creationId xmlns:p14="http://schemas.microsoft.com/office/powerpoint/2010/main" val="4147124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88898"/>
            <a:ext cx="6833764" cy="38734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70331" y="255902"/>
            <a:ext cx="6293278" cy="989647"/>
          </a:xfrm>
        </p:spPr>
        <p:txBody>
          <a:bodyPr>
            <a:noAutofit/>
          </a:bodyPr>
          <a:lstStyle/>
          <a:p>
            <a:r>
              <a:rPr lang="en-US" sz="2800" b="1" dirty="0">
                <a:solidFill>
                  <a:schemeClr val="bg1"/>
                </a:solidFill>
                <a:latin typeface="Montserrat"/>
              </a:rPr>
              <a:t>UHI Intensity ( 2011 to 2024)</a:t>
            </a:r>
            <a:endParaRPr lang="en-US" sz="2800" dirty="0">
              <a:solidFill>
                <a:schemeClr val="bg1"/>
              </a:solidFill>
              <a:latin typeface="Montserrat"/>
            </a:endParaRPr>
          </a:p>
        </p:txBody>
      </p:sp>
      <p:sp>
        <p:nvSpPr>
          <p:cNvPr id="3" name="Content Placeholder 2"/>
          <p:cNvSpPr>
            <a:spLocks noGrp="1"/>
          </p:cNvSpPr>
          <p:nvPr>
            <p:ph idx="1"/>
          </p:nvPr>
        </p:nvSpPr>
        <p:spPr>
          <a:xfrm>
            <a:off x="247928" y="1383027"/>
            <a:ext cx="6415681" cy="2968838"/>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UHI patterns were changed and dispersed with time.</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Low and moderate UHI zones dominated in 2011, but by 2015, very high UHI areas expanded (477.04 km²).</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moderate zones expanded and became the most widespread (1,394.98 km</a:t>
            </a:r>
            <a:r>
              <a:rPr lang="en-US" sz="2000" baseline="30000" dirty="0">
                <a:solidFill>
                  <a:schemeClr val="bg1"/>
                </a:solidFill>
                <a:latin typeface="Times New Roman" panose="02020603050405020304" pitchFamily="18" charset="0"/>
                <a:cs typeface="Times New Roman" panose="02020603050405020304" pitchFamily="18" charset="0"/>
              </a:rPr>
              <a:t>2</a:t>
            </a:r>
            <a:r>
              <a:rPr lang="en-US" sz="2000" dirty="0">
                <a:solidFill>
                  <a:schemeClr val="bg1"/>
                </a:solidFill>
                <a:latin typeface="Times New Roman" panose="02020603050405020304" pitchFamily="18" charset="0"/>
                <a:cs typeface="Times New Roman" panose="02020603050405020304" pitchFamily="18" charset="0"/>
              </a:rPr>
              <a:t>) in 2024.</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Mostly higher UHI was observed in the central Chattogram City.</a:t>
            </a:r>
          </a:p>
          <a:p>
            <a:pPr algn="just">
              <a:spcBef>
                <a:spcPts val="600"/>
              </a:spcBef>
              <a:spcAft>
                <a:spcPts val="600"/>
              </a:spcAft>
              <a:buClr>
                <a:schemeClr val="bg1"/>
              </a:buClr>
              <a:buSzPct val="90000"/>
              <a:buFont typeface="Wingdings" panose="05000000000000000000" pitchFamily="2" charset="2"/>
              <a:buChar char="q"/>
            </a:pP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9" name="Rectangle 8"/>
          <p:cNvSpPr/>
          <p:nvPr/>
        </p:nvSpPr>
        <p:spPr>
          <a:xfrm>
            <a:off x="568467" y="1081403"/>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84505" y="3999857"/>
            <a:ext cx="3701031" cy="2832739"/>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7365" y="45767"/>
            <a:ext cx="5121859" cy="6685331"/>
          </a:xfrm>
          <a:prstGeom prst="rect">
            <a:avLst/>
          </a:prstGeom>
          <a:ln>
            <a:solidFill>
              <a:schemeClr val="tx1">
                <a:lumMod val="65000"/>
                <a:lumOff val="35000"/>
              </a:schemeClr>
            </a:solidFill>
          </a:ln>
        </p:spPr>
      </p:pic>
    </p:spTree>
    <p:extLst>
      <p:ext uri="{BB962C8B-B14F-4D97-AF65-F5344CB8AC3E}">
        <p14:creationId xmlns:p14="http://schemas.microsoft.com/office/powerpoint/2010/main" val="2792156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59879" y="6349"/>
            <a:ext cx="6832121" cy="685800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74012" y="255906"/>
            <a:ext cx="5777952" cy="989647"/>
          </a:xfrm>
        </p:spPr>
        <p:txBody>
          <a:bodyPr>
            <a:noAutofit/>
          </a:bodyPr>
          <a:lstStyle/>
          <a:p>
            <a:r>
              <a:rPr lang="en-US" sz="2800" b="1" dirty="0">
                <a:solidFill>
                  <a:schemeClr val="bg1"/>
                </a:solidFill>
                <a:latin typeface="Montserrat"/>
              </a:rPr>
              <a:t>Exposure to Heat Events (2024)</a:t>
            </a:r>
            <a:endParaRPr lang="en-US" sz="2800" dirty="0">
              <a:solidFill>
                <a:schemeClr val="bg1"/>
              </a:solidFill>
              <a:latin typeface="Montserrat"/>
            </a:endParaRPr>
          </a:p>
        </p:txBody>
      </p:sp>
      <p:sp>
        <p:nvSpPr>
          <p:cNvPr id="3" name="Content Placeholder 2"/>
          <p:cNvSpPr>
            <a:spLocks noGrp="1"/>
          </p:cNvSpPr>
          <p:nvPr>
            <p:ph idx="1"/>
          </p:nvPr>
        </p:nvSpPr>
        <p:spPr>
          <a:xfrm>
            <a:off x="5558528" y="1383030"/>
            <a:ext cx="6115888" cy="4357371"/>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KMO index (0.71) showed data were suited for PCA analysis. PCA extracted one dominant component  (eigenvalue 2.52) where two variable has given more importance such as population density and LST that explained </a:t>
            </a:r>
            <a:r>
              <a:rPr lang="en-DE" sz="2000" dirty="0">
                <a:solidFill>
                  <a:schemeClr val="bg1"/>
                </a:solidFill>
                <a:latin typeface="Times New Roman" panose="02020603050405020304" pitchFamily="18" charset="0"/>
                <a:cs typeface="Times New Roman" panose="02020603050405020304" pitchFamily="18" charset="0"/>
              </a:rPr>
              <a:t>84.15%</a:t>
            </a:r>
            <a:r>
              <a:rPr lang="en-US" sz="2000" dirty="0">
                <a:solidFill>
                  <a:schemeClr val="bg1"/>
                </a:solidFill>
                <a:latin typeface="Times New Roman" panose="02020603050405020304" pitchFamily="18" charset="0"/>
                <a:cs typeface="Times New Roman" panose="02020603050405020304" pitchFamily="18" charset="0"/>
              </a:rPr>
              <a:t> of the total variance.</a:t>
            </a:r>
          </a:p>
          <a:p>
            <a:pPr algn="just">
              <a:spcBef>
                <a:spcPts val="600"/>
              </a:spcBef>
              <a:spcAft>
                <a:spcPts val="600"/>
              </a:spcAft>
              <a:buClr>
                <a:schemeClr val="bg1"/>
              </a:buClr>
              <a:buSzPct val="90000"/>
              <a:buFont typeface="Wingdings" panose="05000000000000000000" pitchFamily="2" charset="2"/>
              <a:buChar char="q"/>
            </a:pPr>
            <a:r>
              <a:rPr lang="en-US" sz="2000" dirty="0" err="1">
                <a:solidFill>
                  <a:schemeClr val="bg1"/>
                </a:solidFill>
                <a:latin typeface="Times New Roman" panose="02020603050405020304" pitchFamily="18" charset="0"/>
                <a:cs typeface="Times New Roman" panose="02020603050405020304" pitchFamily="18" charset="0"/>
              </a:rPr>
              <a:t>Sadarghat</a:t>
            </a:r>
            <a:r>
              <a:rPr lang="en-US" sz="2000" dirty="0">
                <a:solidFill>
                  <a:schemeClr val="bg1"/>
                </a:solidFill>
                <a:latin typeface="Times New Roman" panose="02020603050405020304" pitchFamily="18" charset="0"/>
                <a:cs typeface="Times New Roman" panose="02020603050405020304" pitchFamily="18" charset="0"/>
              </a:rPr>
              <a:t> Thana is the most exposed to heat events and most of the </a:t>
            </a:r>
            <a:r>
              <a:rPr lang="en-US" sz="2000" dirty="0" err="1">
                <a:solidFill>
                  <a:schemeClr val="bg1"/>
                </a:solidFill>
                <a:latin typeface="Times New Roman" panose="02020603050405020304" pitchFamily="18" charset="0"/>
                <a:cs typeface="Times New Roman" panose="02020603050405020304" pitchFamily="18" charset="0"/>
              </a:rPr>
              <a:t>Thanas</a:t>
            </a:r>
            <a:r>
              <a:rPr lang="en-US" sz="2000" dirty="0">
                <a:solidFill>
                  <a:schemeClr val="bg1"/>
                </a:solidFill>
                <a:latin typeface="Times New Roman" panose="02020603050405020304" pitchFamily="18" charset="0"/>
                <a:cs typeface="Times New Roman" panose="02020603050405020304" pitchFamily="18" charset="0"/>
              </a:rPr>
              <a:t> of the city corporation are highly exposed to heat.</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This component showed positive correlation with LST and population density, but negative correlation with total population.</a:t>
            </a:r>
          </a:p>
        </p:txBody>
      </p:sp>
      <p:sp>
        <p:nvSpPr>
          <p:cNvPr id="9" name="Rectangle 8"/>
          <p:cNvSpPr/>
          <p:nvPr/>
        </p:nvSpPr>
        <p:spPr>
          <a:xfrm>
            <a:off x="5683969" y="1119507"/>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2" y="45519"/>
            <a:ext cx="5230481" cy="6768859"/>
          </a:xfrm>
          <a:prstGeom prst="rect">
            <a:avLst/>
          </a:prstGeom>
          <a:ln>
            <a:solidFill>
              <a:schemeClr val="tx1"/>
            </a:solidFill>
          </a:ln>
        </p:spPr>
      </p:pic>
    </p:spTree>
    <p:extLst>
      <p:ext uri="{BB962C8B-B14F-4D97-AF65-F5344CB8AC3E}">
        <p14:creationId xmlns:p14="http://schemas.microsoft.com/office/powerpoint/2010/main" val="3744300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
            <a:ext cx="6833764" cy="685799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70331" y="255905"/>
            <a:ext cx="6293278" cy="989647"/>
          </a:xfrm>
        </p:spPr>
        <p:txBody>
          <a:bodyPr>
            <a:noAutofit/>
          </a:bodyPr>
          <a:lstStyle/>
          <a:p>
            <a:r>
              <a:rPr lang="en-US" sz="2800" b="1" dirty="0">
                <a:solidFill>
                  <a:schemeClr val="bg1"/>
                </a:solidFill>
                <a:latin typeface="Montserrat"/>
              </a:rPr>
              <a:t>Sensitivity to Heat Events (2024)</a:t>
            </a:r>
            <a:endParaRPr lang="en-US" sz="2800" dirty="0">
              <a:solidFill>
                <a:schemeClr val="bg1"/>
              </a:solidFill>
              <a:latin typeface="Montserrat"/>
            </a:endParaRPr>
          </a:p>
        </p:txBody>
      </p:sp>
      <p:sp>
        <p:nvSpPr>
          <p:cNvPr id="3" name="Content Placeholder 2"/>
          <p:cNvSpPr>
            <a:spLocks noGrp="1"/>
          </p:cNvSpPr>
          <p:nvPr>
            <p:ph idx="1"/>
          </p:nvPr>
        </p:nvSpPr>
        <p:spPr>
          <a:xfrm>
            <a:off x="354847" y="1383029"/>
            <a:ext cx="6140842" cy="4224021"/>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KMO index (0.</a:t>
            </a:r>
            <a:r>
              <a:rPr lang="en-DE" sz="2000" dirty="0">
                <a:solidFill>
                  <a:schemeClr val="bg1"/>
                </a:solidFill>
                <a:latin typeface="Times New Roman" panose="02020603050405020304" pitchFamily="18" charset="0"/>
                <a:cs typeface="Times New Roman" panose="02020603050405020304" pitchFamily="18" charset="0"/>
              </a:rPr>
              <a:t> 78</a:t>
            </a:r>
            <a:r>
              <a:rPr lang="en-US" sz="2000" dirty="0">
                <a:solidFill>
                  <a:schemeClr val="bg1"/>
                </a:solidFill>
                <a:latin typeface="Times New Roman" panose="02020603050405020304" pitchFamily="18" charset="0"/>
                <a:cs typeface="Times New Roman" panose="02020603050405020304" pitchFamily="18" charset="0"/>
              </a:rPr>
              <a:t>) showed data were suited for PCA analysis. PCA extracted one dominant component  (eigenvalue 7.514) where female population, household number, very young population, working age population, build up area, and NDVI contribute most strongly that explained 83.49% of the total variance.</a:t>
            </a:r>
          </a:p>
          <a:p>
            <a:pPr algn="just">
              <a:spcBef>
                <a:spcPts val="600"/>
              </a:spcBef>
              <a:spcAft>
                <a:spcPts val="600"/>
              </a:spcAft>
              <a:buClr>
                <a:schemeClr val="bg1"/>
              </a:buClr>
              <a:buSzPct val="90000"/>
              <a:buFont typeface="Wingdings" panose="05000000000000000000" pitchFamily="2" charset="2"/>
              <a:buChar char="q"/>
            </a:pPr>
            <a:r>
              <a:rPr lang="en-US" sz="2000" dirty="0" err="1">
                <a:solidFill>
                  <a:schemeClr val="bg1"/>
                </a:solidFill>
                <a:latin typeface="Times New Roman" panose="02020603050405020304" pitchFamily="18" charset="0"/>
                <a:cs typeface="Times New Roman" panose="02020603050405020304" pitchFamily="18" charset="0"/>
              </a:rPr>
              <a:t>Sadarghat</a:t>
            </a:r>
            <a:r>
              <a:rPr lang="en-US" sz="2000" dirty="0">
                <a:solidFill>
                  <a:schemeClr val="bg1"/>
                </a:solidFill>
                <a:latin typeface="Times New Roman" panose="02020603050405020304" pitchFamily="18" charset="0"/>
                <a:cs typeface="Times New Roman" panose="02020603050405020304" pitchFamily="18" charset="0"/>
              </a:rPr>
              <a:t> and </a:t>
            </a:r>
            <a:r>
              <a:rPr lang="en-US" sz="2000" dirty="0" err="1">
                <a:solidFill>
                  <a:schemeClr val="bg1"/>
                </a:solidFill>
                <a:latin typeface="Times New Roman" panose="02020603050405020304" pitchFamily="18" charset="0"/>
                <a:cs typeface="Times New Roman" panose="02020603050405020304" pitchFamily="18" charset="0"/>
              </a:rPr>
              <a:t>Kotwali</a:t>
            </a:r>
            <a:r>
              <a:rPr lang="en-US" sz="2000" dirty="0">
                <a:solidFill>
                  <a:schemeClr val="bg1"/>
                </a:solidFill>
                <a:latin typeface="Times New Roman" panose="02020603050405020304" pitchFamily="18" charset="0"/>
                <a:cs typeface="Times New Roman" panose="02020603050405020304" pitchFamily="18" charset="0"/>
              </a:rPr>
              <a:t> Thanas are the most sensitive to heat events and most of the Thanas of the city corporation are highly sensitive to heat.</a:t>
            </a:r>
          </a:p>
        </p:txBody>
      </p:sp>
      <p:sp>
        <p:nvSpPr>
          <p:cNvPr id="9" name="Rectangle 8"/>
          <p:cNvSpPr/>
          <p:nvPr/>
        </p:nvSpPr>
        <p:spPr>
          <a:xfrm>
            <a:off x="551533" y="1081406"/>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2129" y="55819"/>
            <a:ext cx="5213099" cy="6746363"/>
          </a:xfrm>
          <a:prstGeom prst="rect">
            <a:avLst/>
          </a:prstGeom>
          <a:ln>
            <a:solidFill>
              <a:schemeClr val="tx1">
                <a:lumMod val="65000"/>
                <a:lumOff val="35000"/>
              </a:schemeClr>
            </a:solidFill>
          </a:ln>
        </p:spPr>
      </p:pic>
    </p:spTree>
    <p:extLst>
      <p:ext uri="{BB962C8B-B14F-4D97-AF65-F5344CB8AC3E}">
        <p14:creationId xmlns:p14="http://schemas.microsoft.com/office/powerpoint/2010/main" val="27950056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59879" y="6350"/>
            <a:ext cx="6832121" cy="685800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74011" y="255907"/>
            <a:ext cx="6491469" cy="989647"/>
          </a:xfrm>
        </p:spPr>
        <p:txBody>
          <a:bodyPr>
            <a:noAutofit/>
          </a:bodyPr>
          <a:lstStyle/>
          <a:p>
            <a:r>
              <a:rPr lang="en-US" sz="2800" b="1" dirty="0">
                <a:solidFill>
                  <a:schemeClr val="bg1"/>
                </a:solidFill>
                <a:latin typeface="Montserrat"/>
              </a:rPr>
              <a:t>Adaptive Capacity to Heat Events (2024)</a:t>
            </a:r>
            <a:endParaRPr lang="en-US" sz="2800" dirty="0">
              <a:solidFill>
                <a:schemeClr val="bg1"/>
              </a:solidFill>
              <a:latin typeface="Montserrat"/>
            </a:endParaRPr>
          </a:p>
        </p:txBody>
      </p:sp>
      <p:sp>
        <p:nvSpPr>
          <p:cNvPr id="3" name="Content Placeholder 2"/>
          <p:cNvSpPr>
            <a:spLocks noGrp="1"/>
          </p:cNvSpPr>
          <p:nvPr>
            <p:ph idx="1"/>
          </p:nvPr>
        </p:nvSpPr>
        <p:spPr>
          <a:xfrm>
            <a:off x="5558528" y="1425366"/>
            <a:ext cx="6115888" cy="5244943"/>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KMO index (0.81) showed data were suited for PCA analysis. PCA extracted one dominant component (eigenvalue 5.3) where the most influential variables are vegetation, NDVI and NDMI that explained </a:t>
            </a:r>
            <a:r>
              <a:rPr lang="en-DE" sz="2000" dirty="0">
                <a:solidFill>
                  <a:schemeClr val="bg1"/>
                </a:solidFill>
                <a:latin typeface="Times New Roman" panose="02020603050405020304" pitchFamily="18" charset="0"/>
                <a:cs typeface="Times New Roman" panose="02020603050405020304" pitchFamily="18" charset="0"/>
              </a:rPr>
              <a:t>88.67</a:t>
            </a:r>
            <a:r>
              <a:rPr lang="en-US" sz="2000" dirty="0">
                <a:solidFill>
                  <a:schemeClr val="bg1"/>
                </a:solidFill>
                <a:latin typeface="Times New Roman" panose="02020603050405020304" pitchFamily="18" charset="0"/>
                <a:cs typeface="Times New Roman" panose="02020603050405020304" pitchFamily="18" charset="0"/>
              </a:rPr>
              <a:t>% of the total variance.</a:t>
            </a:r>
          </a:p>
          <a:p>
            <a:pPr algn="just">
              <a:spcBef>
                <a:spcPts val="600"/>
              </a:spcBef>
              <a:spcAft>
                <a:spcPts val="600"/>
              </a:spcAft>
              <a:buClr>
                <a:schemeClr val="bg1"/>
              </a:buClr>
              <a:buSzPct val="90000"/>
              <a:buFont typeface="Wingdings" panose="05000000000000000000" pitchFamily="2" charset="2"/>
              <a:buChar char="q"/>
            </a:pPr>
            <a:r>
              <a:rPr lang="en-US" sz="2000" dirty="0" err="1">
                <a:solidFill>
                  <a:schemeClr val="bg1"/>
                </a:solidFill>
                <a:latin typeface="Times New Roman" panose="02020603050405020304" pitchFamily="18" charset="0"/>
                <a:cs typeface="Times New Roman" panose="02020603050405020304" pitchFamily="18" charset="0"/>
              </a:rPr>
              <a:t>Sadarghat</a:t>
            </a:r>
            <a:r>
              <a:rPr lang="en-US" sz="2000" dirty="0">
                <a:solidFill>
                  <a:schemeClr val="bg1"/>
                </a:solidFill>
                <a:latin typeface="Times New Roman" panose="02020603050405020304" pitchFamily="18" charset="0"/>
                <a:cs typeface="Times New Roman" panose="02020603050405020304" pitchFamily="18" charset="0"/>
              </a:rPr>
              <a:t> Thana has the lowest adaptive capacity to heat events and the city corporation’s other </a:t>
            </a:r>
            <a:r>
              <a:rPr lang="en-US" sz="2000" dirty="0" err="1">
                <a:solidFill>
                  <a:schemeClr val="bg1"/>
                </a:solidFill>
                <a:latin typeface="Times New Roman" panose="02020603050405020304" pitchFamily="18" charset="0"/>
                <a:cs typeface="Times New Roman" panose="02020603050405020304" pitchFamily="18" charset="0"/>
              </a:rPr>
              <a:t>Thanas</a:t>
            </a:r>
            <a:r>
              <a:rPr lang="en-US" sz="2000" dirty="0">
                <a:solidFill>
                  <a:schemeClr val="bg1"/>
                </a:solidFill>
                <a:latin typeface="Times New Roman" panose="02020603050405020304" pitchFamily="18" charset="0"/>
                <a:cs typeface="Times New Roman" panose="02020603050405020304" pitchFamily="18" charset="0"/>
              </a:rPr>
              <a:t> show different levels of capacity but maximum have low capacity to heat events.</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most influential factors were NDMI, NDVI, (positive) and NDWI, road density (negative).</a:t>
            </a:r>
          </a:p>
        </p:txBody>
      </p:sp>
      <p:sp>
        <p:nvSpPr>
          <p:cNvPr id="9" name="Rectangle 8"/>
          <p:cNvSpPr/>
          <p:nvPr/>
        </p:nvSpPr>
        <p:spPr>
          <a:xfrm>
            <a:off x="5683969" y="1212645"/>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18" y="89141"/>
            <a:ext cx="5230481" cy="6768859"/>
          </a:xfrm>
          <a:prstGeom prst="rect">
            <a:avLst/>
          </a:prstGeom>
          <a:ln>
            <a:solidFill>
              <a:schemeClr val="tx1"/>
            </a:solidFill>
          </a:ln>
        </p:spPr>
      </p:pic>
    </p:spTree>
    <p:extLst>
      <p:ext uri="{BB962C8B-B14F-4D97-AF65-F5344CB8AC3E}">
        <p14:creationId xmlns:p14="http://schemas.microsoft.com/office/powerpoint/2010/main" val="28505683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455"/>
            <a:ext cx="6832121" cy="34936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4133" y="275361"/>
            <a:ext cx="5777952" cy="989647"/>
          </a:xfrm>
        </p:spPr>
        <p:txBody>
          <a:bodyPr>
            <a:noAutofit/>
          </a:bodyPr>
          <a:lstStyle/>
          <a:p>
            <a:r>
              <a:rPr lang="en-US" sz="2800" b="1" dirty="0">
                <a:solidFill>
                  <a:schemeClr val="bg1"/>
                </a:solidFill>
                <a:latin typeface="Montserrat"/>
              </a:rPr>
              <a:t>Heat Vulnerability Index (HVI)</a:t>
            </a:r>
            <a:endParaRPr lang="en-US" sz="2800" dirty="0">
              <a:solidFill>
                <a:schemeClr val="bg1"/>
              </a:solidFill>
              <a:latin typeface="Montserrat"/>
            </a:endParaRPr>
          </a:p>
        </p:txBody>
      </p:sp>
      <p:sp>
        <p:nvSpPr>
          <p:cNvPr id="3" name="Content Placeholder 2"/>
          <p:cNvSpPr>
            <a:spLocks noGrp="1"/>
          </p:cNvSpPr>
          <p:nvPr>
            <p:ph idx="1"/>
          </p:nvPr>
        </p:nvSpPr>
        <p:spPr>
          <a:xfrm>
            <a:off x="198649" y="1402485"/>
            <a:ext cx="6115888" cy="5730875"/>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Over 94% of the area showed very low vulnerability, while only 0.8% was very highly vulnerable.</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Very high vulnerable zones: Double Mooring, </a:t>
            </a:r>
            <a:r>
              <a:rPr lang="en-US" sz="2000" dirty="0" err="1">
                <a:solidFill>
                  <a:schemeClr val="bg1"/>
                </a:solidFill>
                <a:latin typeface="Times New Roman" panose="02020603050405020304" pitchFamily="18" charset="0"/>
                <a:cs typeface="Times New Roman" panose="02020603050405020304" pitchFamily="18" charset="0"/>
              </a:rPr>
              <a:t>Sadarghat</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Kotwali</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Chawk</a:t>
            </a:r>
            <a:r>
              <a:rPr lang="en-US" sz="2000" dirty="0">
                <a:solidFill>
                  <a:schemeClr val="bg1"/>
                </a:solidFill>
                <a:latin typeface="Times New Roman" panose="02020603050405020304" pitchFamily="18" charset="0"/>
                <a:cs typeface="Times New Roman" panose="02020603050405020304" pitchFamily="18" charset="0"/>
              </a:rPr>
              <a:t> Bazar, and </a:t>
            </a:r>
            <a:r>
              <a:rPr lang="en-US" sz="2000" dirty="0" err="1">
                <a:solidFill>
                  <a:schemeClr val="bg1"/>
                </a:solidFill>
                <a:latin typeface="Times New Roman" panose="02020603050405020304" pitchFamily="18" charset="0"/>
                <a:cs typeface="Times New Roman" panose="02020603050405020304" pitchFamily="18" charset="0"/>
              </a:rPr>
              <a:t>Panchlaish</a:t>
            </a:r>
            <a:r>
              <a:rPr lang="en-US" sz="2000" dirty="0">
                <a:solidFill>
                  <a:schemeClr val="bg1"/>
                </a:solidFill>
                <a:latin typeface="Times New Roman" panose="02020603050405020304" pitchFamily="18" charset="0"/>
                <a:cs typeface="Times New Roman" panose="02020603050405020304" pitchFamily="18" charset="0"/>
              </a:rPr>
              <a:t>.</a:t>
            </a:r>
            <a:endParaRPr lang="en-US" dirty="0"/>
          </a:p>
          <a:p>
            <a:pPr>
              <a:buFont typeface="Wingdings" panose="05000000000000000000" pitchFamily="2" charset="2"/>
              <a:buChar char="q"/>
            </a:pPr>
            <a:endParaRPr lang="en-US" dirty="0"/>
          </a:p>
        </p:txBody>
      </p:sp>
      <p:sp>
        <p:nvSpPr>
          <p:cNvPr id="9" name="Rectangle 8"/>
          <p:cNvSpPr/>
          <p:nvPr/>
        </p:nvSpPr>
        <p:spPr>
          <a:xfrm>
            <a:off x="324090" y="1138962"/>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3229" y="95249"/>
            <a:ext cx="5102570" cy="6603327"/>
          </a:xfrm>
          <a:prstGeom prst="rect">
            <a:avLst/>
          </a:prstGeom>
          <a:ln>
            <a:solidFill>
              <a:schemeClr val="tx1"/>
            </a:solidFill>
          </a:ln>
        </p:spPr>
      </p:pic>
      <p:graphicFrame>
        <p:nvGraphicFramePr>
          <p:cNvPr id="5" name="Table 4"/>
          <p:cNvGraphicFramePr>
            <a:graphicFrameLocks noGrp="1"/>
          </p:cNvGraphicFramePr>
          <p:nvPr>
            <p:extLst>
              <p:ext uri="{D42A27DB-BD31-4B8C-83A1-F6EECF244321}">
                <p14:modId xmlns:p14="http://schemas.microsoft.com/office/powerpoint/2010/main" val="1189237293"/>
              </p:ext>
            </p:extLst>
          </p:nvPr>
        </p:nvGraphicFramePr>
        <p:xfrm>
          <a:off x="198648" y="3769057"/>
          <a:ext cx="6521329" cy="2935870"/>
        </p:xfrm>
        <a:graphic>
          <a:graphicData uri="http://schemas.openxmlformats.org/drawingml/2006/table">
            <a:tbl>
              <a:tblPr firstRow="1" firstCol="1" bandRow="1">
                <a:tableStyleId>{5940675A-B579-460E-94D1-54222C63F5DA}</a:tableStyleId>
              </a:tblPr>
              <a:tblGrid>
                <a:gridCol w="2743489">
                  <a:extLst>
                    <a:ext uri="{9D8B030D-6E8A-4147-A177-3AD203B41FA5}">
                      <a16:colId xmlns:a16="http://schemas.microsoft.com/office/drawing/2014/main" val="3102975332"/>
                    </a:ext>
                  </a:extLst>
                </a:gridCol>
                <a:gridCol w="2033369">
                  <a:extLst>
                    <a:ext uri="{9D8B030D-6E8A-4147-A177-3AD203B41FA5}">
                      <a16:colId xmlns:a16="http://schemas.microsoft.com/office/drawing/2014/main" val="2412487119"/>
                    </a:ext>
                  </a:extLst>
                </a:gridCol>
                <a:gridCol w="1744471">
                  <a:extLst>
                    <a:ext uri="{9D8B030D-6E8A-4147-A177-3AD203B41FA5}">
                      <a16:colId xmlns:a16="http://schemas.microsoft.com/office/drawing/2014/main" val="501328488"/>
                    </a:ext>
                  </a:extLst>
                </a:gridCol>
              </a:tblGrid>
              <a:tr h="419410">
                <a:tc gridSpan="3">
                  <a:txBody>
                    <a:bodyPr/>
                    <a:lstStyle/>
                    <a:p>
                      <a:pPr marL="0" marR="0" algn="ctr">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Area calculation of HVI category</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2490440"/>
                  </a:ext>
                </a:extLst>
              </a:tr>
              <a:tr h="41941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HVI Categories</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Area (Km</a:t>
                      </a:r>
                      <a:r>
                        <a:rPr lang="en-US" sz="2000" baseline="30000">
                          <a:effectLst/>
                          <a:latin typeface="Times New Roman" panose="02020603050405020304" pitchFamily="18" charset="0"/>
                          <a:cs typeface="Times New Roman" panose="02020603050405020304" pitchFamily="18" charset="0"/>
                        </a:rPr>
                        <a:t>2</a:t>
                      </a:r>
                      <a:r>
                        <a:rPr lang="en-US" sz="2000">
                          <a:effectLst/>
                          <a:latin typeface="Times New Roman" panose="02020603050405020304" pitchFamily="18" charset="0"/>
                          <a:cs typeface="Times New Roman" panose="02020603050405020304" pitchFamily="18" charset="0"/>
                        </a:rPr>
                        <a:t>)</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Area (%)</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91933171"/>
                  </a:ext>
                </a:extLst>
              </a:tr>
              <a:tr h="41941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Very Low Risk Zone</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4196.597</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94.42598</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000083"/>
                  </a:ext>
                </a:extLst>
              </a:tr>
              <a:tr h="41941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Low Risk Zone</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101.1616</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2.276197</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73129527"/>
                  </a:ext>
                </a:extLst>
              </a:tr>
              <a:tr h="41941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Moderate Risk Zone</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46.14753</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1.038348</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03606989"/>
                  </a:ext>
                </a:extLst>
              </a:tr>
              <a:tr h="41941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High-Risk Zone</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64.89083</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1.460083</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2293912"/>
                  </a:ext>
                </a:extLst>
              </a:tr>
              <a:tr h="419410">
                <a:tc>
                  <a:txBody>
                    <a:bodyPr/>
                    <a:lstStyle/>
                    <a:p>
                      <a:pPr marL="0" marR="0" algn="just">
                        <a:lnSpc>
                          <a:spcPct val="115000"/>
                        </a:lnSpc>
                        <a:spcBef>
                          <a:spcPts val="0"/>
                        </a:spcBef>
                        <a:spcAft>
                          <a:spcPts val="0"/>
                        </a:spcAft>
                      </a:pPr>
                      <a:r>
                        <a:rPr lang="en-US" sz="2000">
                          <a:effectLst/>
                          <a:latin typeface="Times New Roman" panose="02020603050405020304" pitchFamily="18" charset="0"/>
                          <a:cs typeface="Times New Roman" panose="02020603050405020304" pitchFamily="18" charset="0"/>
                        </a:rPr>
                        <a:t>Very High-Risk Zone</a:t>
                      </a:r>
                      <a:endParaRPr lang="en-U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35.52747</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15000"/>
                        </a:lnSpc>
                        <a:spcBef>
                          <a:spcPts val="0"/>
                        </a:spcBef>
                        <a:spcAft>
                          <a:spcPts val="0"/>
                        </a:spcAft>
                      </a:pPr>
                      <a:r>
                        <a:rPr lang="en-US" sz="2000" dirty="0">
                          <a:effectLst/>
                          <a:latin typeface="Times New Roman" panose="02020603050405020304" pitchFamily="18" charset="0"/>
                          <a:cs typeface="Times New Roman" panose="02020603050405020304" pitchFamily="18" charset="0"/>
                        </a:rPr>
                        <a:t>0.79939</a:t>
                      </a:r>
                      <a:endParaRPr lang="en-U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95392324"/>
                  </a:ext>
                </a:extLst>
              </a:tr>
            </a:tbl>
          </a:graphicData>
        </a:graphic>
      </p:graphicFrame>
    </p:spTree>
    <p:extLst>
      <p:ext uri="{BB962C8B-B14F-4D97-AF65-F5344CB8AC3E}">
        <p14:creationId xmlns:p14="http://schemas.microsoft.com/office/powerpoint/2010/main" val="1105775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
            <a:ext cx="5891843" cy="6858001"/>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4132" y="255905"/>
            <a:ext cx="5777952" cy="989647"/>
          </a:xfrm>
        </p:spPr>
        <p:txBody>
          <a:bodyPr>
            <a:noAutofit/>
          </a:bodyPr>
          <a:lstStyle/>
          <a:p>
            <a:pPr>
              <a:spcAft>
                <a:spcPts val="600"/>
              </a:spcAft>
            </a:pPr>
            <a:r>
              <a:rPr lang="en-US" sz="2800" b="1" dirty="0">
                <a:solidFill>
                  <a:schemeClr val="bg1"/>
                </a:solidFill>
                <a:latin typeface="Montserrat"/>
              </a:rPr>
              <a:t>Correlation of NDVI, NDBI, NDMI, and NDWI with UHI and HVI</a:t>
            </a:r>
            <a:endParaRPr lang="en-US" sz="2800" dirty="0">
              <a:solidFill>
                <a:schemeClr val="bg1"/>
              </a:solidFill>
              <a:latin typeface="Montserrat"/>
            </a:endParaRPr>
          </a:p>
        </p:txBody>
      </p:sp>
      <p:sp>
        <p:nvSpPr>
          <p:cNvPr id="3" name="Content Placeholder 2"/>
          <p:cNvSpPr>
            <a:spLocks noGrp="1"/>
          </p:cNvSpPr>
          <p:nvPr>
            <p:ph idx="1"/>
          </p:nvPr>
        </p:nvSpPr>
        <p:spPr>
          <a:xfrm>
            <a:off x="214132" y="1410019"/>
            <a:ext cx="5451654" cy="5730875"/>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NDVI (-0.96) and NDMI (-0.98) are significantly and negatively correlated with UHI which means less vegetation and moisture make people more susceptible to heat.</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There is a positive correlation between NDBI (0.98) and NDWI (0.96) with UHI, indicating that more built-up areas and this study was carried out during the dry season, water body coverage was low which explains its positive correlation with HVI.</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Increased vegetation and moisture decrease land surface temperature (LST) and HVI, whereas urbanization increases the effects of UHI.</a:t>
            </a:r>
          </a:p>
          <a:p>
            <a:pPr>
              <a:buFont typeface="Wingdings" panose="05000000000000000000" pitchFamily="2" charset="2"/>
              <a:buChar char="q"/>
            </a:pPr>
            <a:endParaRPr lang="en-US" dirty="0"/>
          </a:p>
        </p:txBody>
      </p:sp>
      <p:sp>
        <p:nvSpPr>
          <p:cNvPr id="9" name="Rectangle 8"/>
          <p:cNvSpPr/>
          <p:nvPr/>
        </p:nvSpPr>
        <p:spPr>
          <a:xfrm>
            <a:off x="324089" y="1229534"/>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3581" t="5221" r="5949" b="14410"/>
          <a:stretch/>
        </p:blipFill>
        <p:spPr>
          <a:xfrm>
            <a:off x="5943435" y="1229534"/>
            <a:ext cx="6242428" cy="4244420"/>
          </a:xfrm>
          <a:prstGeom prst="rect">
            <a:avLst/>
          </a:prstGeom>
        </p:spPr>
      </p:pic>
    </p:spTree>
    <p:extLst>
      <p:ext uri="{BB962C8B-B14F-4D97-AF65-F5344CB8AC3E}">
        <p14:creationId xmlns:p14="http://schemas.microsoft.com/office/powerpoint/2010/main" val="2703323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2357" y="0"/>
            <a:ext cx="6859643"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668189" y="255904"/>
            <a:ext cx="5583544" cy="989647"/>
          </a:xfrm>
        </p:spPr>
        <p:txBody>
          <a:bodyPr>
            <a:noAutofit/>
          </a:bodyPr>
          <a:lstStyle/>
          <a:p>
            <a:r>
              <a:rPr lang="en-US" sz="2800" b="1" dirty="0">
                <a:solidFill>
                  <a:schemeClr val="bg1"/>
                </a:solidFill>
                <a:latin typeface="Montserrat"/>
              </a:rPr>
              <a:t>Cluster-Outlier Analysis</a:t>
            </a:r>
            <a:endParaRPr lang="en-US" sz="2800" dirty="0">
              <a:solidFill>
                <a:schemeClr val="bg1"/>
              </a:solidFill>
              <a:latin typeface="Montserrat"/>
            </a:endParaRPr>
          </a:p>
        </p:txBody>
      </p:sp>
      <p:sp>
        <p:nvSpPr>
          <p:cNvPr id="3" name="Content Placeholder 2"/>
          <p:cNvSpPr>
            <a:spLocks noGrp="1"/>
          </p:cNvSpPr>
          <p:nvPr>
            <p:ph idx="1"/>
          </p:nvPr>
        </p:nvSpPr>
        <p:spPr>
          <a:xfrm>
            <a:off x="5651534" y="1383028"/>
            <a:ext cx="6156829" cy="5730875"/>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High-High (HH) Clusters (Red): Found in 14 </a:t>
            </a:r>
            <a:r>
              <a:rPr lang="en-US" sz="2000" dirty="0" err="1">
                <a:solidFill>
                  <a:schemeClr val="bg1"/>
                </a:solidFill>
                <a:latin typeface="Times New Roman" panose="02020603050405020304" pitchFamily="18" charset="0"/>
                <a:cs typeface="Times New Roman" panose="02020603050405020304" pitchFamily="18" charset="0"/>
              </a:rPr>
              <a:t>thanas</a:t>
            </a:r>
            <a:r>
              <a:rPr lang="en-US" sz="2000" dirty="0">
                <a:solidFill>
                  <a:schemeClr val="bg1"/>
                </a:solidFill>
                <a:latin typeface="Times New Roman" panose="02020603050405020304" pitchFamily="18" charset="0"/>
                <a:cs typeface="Times New Roman" panose="02020603050405020304" pitchFamily="18" charset="0"/>
              </a:rPr>
              <a:t> situated at the city center, these areas indicate high heat vulnerability, with increasing UHI effects.</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Low-Low (LL) Clusters (Green): Found in </a:t>
            </a:r>
            <a:r>
              <a:rPr lang="en-US" sz="2000" dirty="0" err="1">
                <a:solidFill>
                  <a:schemeClr val="bg1"/>
                </a:solidFill>
                <a:latin typeface="Times New Roman" panose="02020603050405020304" pitchFamily="18" charset="0"/>
                <a:cs typeface="Times New Roman" panose="02020603050405020304" pitchFamily="18" charset="0"/>
              </a:rPr>
              <a:t>peri</a:t>
            </a:r>
            <a:r>
              <a:rPr lang="en-US" sz="2000" dirty="0">
                <a:solidFill>
                  <a:schemeClr val="bg1"/>
                </a:solidFill>
                <a:latin typeface="Times New Roman" panose="02020603050405020304" pitchFamily="18" charset="0"/>
                <a:cs typeface="Times New Roman" panose="02020603050405020304" pitchFamily="18" charset="0"/>
              </a:rPr>
              <a:t>-urban and rural </a:t>
            </a:r>
            <a:r>
              <a:rPr lang="en-US" sz="2000" dirty="0" err="1">
                <a:solidFill>
                  <a:schemeClr val="bg1"/>
                </a:solidFill>
                <a:latin typeface="Times New Roman" panose="02020603050405020304" pitchFamily="18" charset="0"/>
                <a:cs typeface="Times New Roman" panose="02020603050405020304" pitchFamily="18" charset="0"/>
              </a:rPr>
              <a:t>upazilas</a:t>
            </a:r>
            <a:r>
              <a:rPr lang="en-US" sz="2000" dirty="0">
                <a:solidFill>
                  <a:schemeClr val="bg1"/>
                </a:solidFill>
                <a:latin typeface="Times New Roman" panose="02020603050405020304" pitchFamily="18" charset="0"/>
                <a:cs typeface="Times New Roman" panose="02020603050405020304" pitchFamily="18" charset="0"/>
              </a:rPr>
              <a:t> include </a:t>
            </a:r>
            <a:r>
              <a:rPr lang="en-US" sz="2000" dirty="0" err="1">
                <a:solidFill>
                  <a:schemeClr val="bg1"/>
                </a:solidFill>
                <a:latin typeface="Times New Roman" panose="02020603050405020304" pitchFamily="18" charset="0"/>
                <a:cs typeface="Times New Roman" panose="02020603050405020304" pitchFamily="18" charset="0"/>
              </a:rPr>
              <a:t>Satkania</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Rangunia</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Mirsharai</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Chandanaish</a:t>
            </a:r>
            <a:r>
              <a:rPr lang="en-US" sz="2000" dirty="0">
                <a:solidFill>
                  <a:schemeClr val="bg1"/>
                </a:solidFill>
                <a:latin typeface="Times New Roman" panose="02020603050405020304" pitchFamily="18" charset="0"/>
                <a:cs typeface="Times New Roman" panose="02020603050405020304" pitchFamily="18" charset="0"/>
              </a:rPr>
              <a:t>, and </a:t>
            </a:r>
            <a:r>
              <a:rPr lang="en-US" sz="2000" dirty="0" err="1">
                <a:solidFill>
                  <a:schemeClr val="bg1"/>
                </a:solidFill>
                <a:latin typeface="Times New Roman" panose="02020603050405020304" pitchFamily="18" charset="0"/>
                <a:cs typeface="Times New Roman" panose="02020603050405020304" pitchFamily="18" charset="0"/>
              </a:rPr>
              <a:t>Lohagara</a:t>
            </a:r>
            <a:r>
              <a:rPr lang="en-US" sz="2000" dirty="0">
                <a:solidFill>
                  <a:schemeClr val="bg1"/>
                </a:solidFill>
                <a:latin typeface="Times New Roman" panose="02020603050405020304" pitchFamily="18" charset="0"/>
                <a:cs typeface="Times New Roman" panose="02020603050405020304" pitchFamily="18" charset="0"/>
              </a:rPr>
              <a:t>, which are characterized by low vulnerability due to the presence of vegetation, croplands, and low population density.</a:t>
            </a:r>
          </a:p>
          <a:p>
            <a:pPr marL="0" indent="0" algn="just">
              <a:spcBef>
                <a:spcPts val="600"/>
              </a:spcBef>
              <a:spcAft>
                <a:spcPts val="600"/>
              </a:spcAft>
              <a:buClr>
                <a:schemeClr val="bg1"/>
              </a:buClr>
              <a:buSzPct val="90000"/>
              <a:buNone/>
            </a:pPr>
            <a:r>
              <a:rPr lang="en-US" sz="2000" dirty="0">
                <a:solidFill>
                  <a:schemeClr val="bg1"/>
                </a:solidFill>
                <a:latin typeface="Times New Roman" panose="02020603050405020304" pitchFamily="18" charset="0"/>
                <a:cs typeface="Times New Roman" panose="02020603050405020304" pitchFamily="18" charset="0"/>
              </a:rPr>
              <a:t>This analysis indicates a clustered pattern of heat risk (Moran’s I=0.51, z=5.12, p&lt;0.001), where urban areas are the hotspots and rural areas are the safer zones.</a:t>
            </a:r>
          </a:p>
        </p:txBody>
      </p:sp>
      <p:sp>
        <p:nvSpPr>
          <p:cNvPr id="9" name="Rectangle 8"/>
          <p:cNvSpPr/>
          <p:nvPr/>
        </p:nvSpPr>
        <p:spPr>
          <a:xfrm>
            <a:off x="5778146" y="1081405"/>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942" y="183029"/>
            <a:ext cx="5016498" cy="6491940"/>
          </a:xfrm>
          <a:prstGeom prst="rect">
            <a:avLst/>
          </a:prstGeom>
          <a:ln>
            <a:solidFill>
              <a:schemeClr val="tx1"/>
            </a:solidFill>
          </a:ln>
        </p:spPr>
      </p:pic>
    </p:spTree>
    <p:extLst>
      <p:ext uri="{BB962C8B-B14F-4D97-AF65-F5344CB8AC3E}">
        <p14:creationId xmlns:p14="http://schemas.microsoft.com/office/powerpoint/2010/main" val="3664661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6792462"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7605" y="255904"/>
            <a:ext cx="5777952" cy="989647"/>
          </a:xfrm>
        </p:spPr>
        <p:txBody>
          <a:bodyPr>
            <a:noAutofit/>
          </a:bodyPr>
          <a:lstStyle/>
          <a:p>
            <a:r>
              <a:rPr lang="en-US" sz="2800" b="1" dirty="0">
                <a:solidFill>
                  <a:schemeClr val="bg1"/>
                </a:solidFill>
                <a:latin typeface="Montserrat"/>
              </a:rPr>
              <a:t>Hotspot Analysis</a:t>
            </a:r>
            <a:endParaRPr lang="en-US" sz="2800" dirty="0">
              <a:solidFill>
                <a:schemeClr val="bg1"/>
              </a:solidFill>
              <a:latin typeface="Montserrat"/>
            </a:endParaRPr>
          </a:p>
        </p:txBody>
      </p:sp>
      <p:sp>
        <p:nvSpPr>
          <p:cNvPr id="3" name="Content Placeholder 2"/>
          <p:cNvSpPr>
            <a:spLocks noGrp="1"/>
          </p:cNvSpPr>
          <p:nvPr>
            <p:ph idx="1"/>
          </p:nvPr>
        </p:nvSpPr>
        <p:spPr>
          <a:xfrm>
            <a:off x="202121" y="1383028"/>
            <a:ext cx="6348801" cy="5730875"/>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Hotspot (Red): </a:t>
            </a:r>
            <a:r>
              <a:rPr lang="en-US" sz="2000" dirty="0" err="1">
                <a:solidFill>
                  <a:schemeClr val="bg1"/>
                </a:solidFill>
                <a:latin typeface="Times New Roman" panose="02020603050405020304" pitchFamily="18" charset="0"/>
                <a:cs typeface="Times New Roman" panose="02020603050405020304" pitchFamily="18" charset="0"/>
              </a:rPr>
              <a:t>Sadarghat</a:t>
            </a:r>
            <a:r>
              <a:rPr lang="en-US" sz="2000" dirty="0">
                <a:solidFill>
                  <a:schemeClr val="bg1"/>
                </a:solidFill>
                <a:latin typeface="Times New Roman" panose="02020603050405020304" pitchFamily="18" charset="0"/>
                <a:cs typeface="Times New Roman" panose="02020603050405020304" pitchFamily="18" charset="0"/>
              </a:rPr>
              <a:t> Thana was the only statistically significant hotspot, and it was highly vulnerable to heat because of the high population density, urbanization, and extremely low adaptive capacity.</a:t>
            </a:r>
          </a:p>
          <a:p>
            <a:pPr algn="just">
              <a:spcBef>
                <a:spcPts val="600"/>
              </a:spcBef>
              <a:spcAft>
                <a:spcPts val="600"/>
              </a:spcAft>
              <a:buClr>
                <a:schemeClr val="bg1"/>
              </a:buClr>
              <a:buSzPct val="90000"/>
              <a:buFont typeface="Wingdings" panose="05000000000000000000" pitchFamily="2" charset="2"/>
              <a:buChar char="q"/>
            </a:pPr>
            <a:r>
              <a:rPr lang="en-US" sz="2000" dirty="0" err="1">
                <a:solidFill>
                  <a:schemeClr val="bg1"/>
                </a:solidFill>
                <a:latin typeface="Times New Roman" panose="02020603050405020304" pitchFamily="18" charset="0"/>
                <a:cs typeface="Times New Roman" panose="02020603050405020304" pitchFamily="18" charset="0"/>
              </a:rPr>
              <a:t>Coldspot</a:t>
            </a:r>
            <a:r>
              <a:rPr lang="en-US" sz="2000" dirty="0">
                <a:solidFill>
                  <a:schemeClr val="bg1"/>
                </a:solidFill>
                <a:latin typeface="Times New Roman" panose="02020603050405020304" pitchFamily="18" charset="0"/>
                <a:cs typeface="Times New Roman" panose="02020603050405020304" pitchFamily="18" charset="0"/>
              </a:rPr>
              <a:t> (Blue): None of the cold spots were found to be statistically significant, thus there was no area that would be distinctly low-risk.</a:t>
            </a:r>
          </a:p>
          <a:p>
            <a:pPr marL="0" indent="0" algn="just">
              <a:spcBef>
                <a:spcPts val="600"/>
              </a:spcBef>
              <a:spcAft>
                <a:spcPts val="600"/>
              </a:spcAft>
              <a:buClr>
                <a:schemeClr val="bg1"/>
              </a:buClr>
              <a:buSzPct val="90000"/>
              <a:buNone/>
            </a:pPr>
            <a:r>
              <a:rPr lang="en-US" sz="2000" dirty="0">
                <a:solidFill>
                  <a:schemeClr val="bg1"/>
                </a:solidFill>
                <a:latin typeface="Times New Roman" panose="02020603050405020304" pitchFamily="18" charset="0"/>
                <a:cs typeface="Times New Roman" panose="02020603050405020304" pitchFamily="18" charset="0"/>
              </a:rPr>
              <a:t>The hotspot analysis identifies </a:t>
            </a:r>
            <a:r>
              <a:rPr lang="en-US" sz="2000" dirty="0" err="1">
                <a:solidFill>
                  <a:schemeClr val="bg1"/>
                </a:solidFill>
                <a:latin typeface="Times New Roman" panose="02020603050405020304" pitchFamily="18" charset="0"/>
                <a:cs typeface="Times New Roman" panose="02020603050405020304" pitchFamily="18" charset="0"/>
              </a:rPr>
              <a:t>Sadarghat</a:t>
            </a:r>
            <a:r>
              <a:rPr lang="en-US" sz="2000" dirty="0">
                <a:solidFill>
                  <a:schemeClr val="bg1"/>
                </a:solidFill>
                <a:latin typeface="Times New Roman" panose="02020603050405020304" pitchFamily="18" charset="0"/>
                <a:cs typeface="Times New Roman" panose="02020603050405020304" pitchFamily="18" charset="0"/>
              </a:rPr>
              <a:t> as the most vulnerable area to work with and other areas have different levels of vulnerability without creating </a:t>
            </a:r>
            <a:r>
              <a:rPr lang="en-US" sz="2000" dirty="0" err="1">
                <a:solidFill>
                  <a:schemeClr val="bg1"/>
                </a:solidFill>
                <a:latin typeface="Times New Roman" panose="02020603050405020304" pitchFamily="18" charset="0"/>
                <a:cs typeface="Times New Roman" panose="02020603050405020304" pitchFamily="18" charset="0"/>
              </a:rPr>
              <a:t>coldspot</a:t>
            </a:r>
            <a:r>
              <a:rPr lang="en-US" sz="2000" dirty="0">
                <a:solidFill>
                  <a:schemeClr val="bg1"/>
                </a:solidFill>
                <a:latin typeface="Times New Roman" panose="02020603050405020304" pitchFamily="18" charset="0"/>
                <a:cs typeface="Times New Roman" panose="02020603050405020304" pitchFamily="18" charset="0"/>
              </a:rPr>
              <a:t> clusters.</a:t>
            </a:r>
          </a:p>
        </p:txBody>
      </p:sp>
      <p:sp>
        <p:nvSpPr>
          <p:cNvPr id="9" name="Rectangle 8"/>
          <p:cNvSpPr/>
          <p:nvPr/>
        </p:nvSpPr>
        <p:spPr>
          <a:xfrm>
            <a:off x="327562" y="1119505"/>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6110" y="110077"/>
            <a:ext cx="5129242" cy="6637842"/>
          </a:xfrm>
          <a:prstGeom prst="rect">
            <a:avLst/>
          </a:prstGeom>
          <a:ln>
            <a:solidFill>
              <a:schemeClr val="tx1"/>
            </a:solidFill>
          </a:ln>
        </p:spPr>
      </p:pic>
    </p:spTree>
    <p:extLst>
      <p:ext uri="{BB962C8B-B14F-4D97-AF65-F5344CB8AC3E}">
        <p14:creationId xmlns:p14="http://schemas.microsoft.com/office/powerpoint/2010/main" val="3000152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5427" y="-14437"/>
            <a:ext cx="10084662" cy="6872438"/>
          </a:xfrm>
          <a:prstGeom prst="rect">
            <a:avLst/>
          </a:prstGeom>
        </p:spPr>
      </p:pic>
      <p:sp>
        <p:nvSpPr>
          <p:cNvPr id="4" name="Rectangle 3"/>
          <p:cNvSpPr/>
          <p:nvPr/>
        </p:nvSpPr>
        <p:spPr>
          <a:xfrm>
            <a:off x="5399538" y="0"/>
            <a:ext cx="6792462" cy="691093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617143" y="255904"/>
            <a:ext cx="5777952" cy="989647"/>
          </a:xfrm>
        </p:spPr>
        <p:txBody>
          <a:bodyPr>
            <a:noAutofit/>
          </a:bodyPr>
          <a:lstStyle/>
          <a:p>
            <a:r>
              <a:rPr lang="en-US" sz="2800" b="1" dirty="0">
                <a:solidFill>
                  <a:schemeClr val="bg1"/>
                </a:solidFill>
                <a:latin typeface="Montserrat"/>
              </a:rPr>
              <a:t>UHI and HVI Impacts on Public Health</a:t>
            </a:r>
            <a:endParaRPr lang="en-US" sz="2800" dirty="0">
              <a:solidFill>
                <a:schemeClr val="bg1"/>
              </a:solidFill>
              <a:latin typeface="Montserrat"/>
            </a:endParaRPr>
          </a:p>
        </p:txBody>
      </p:sp>
      <p:sp>
        <p:nvSpPr>
          <p:cNvPr id="3" name="Content Placeholder 2"/>
          <p:cNvSpPr>
            <a:spLocks noGrp="1"/>
          </p:cNvSpPr>
          <p:nvPr>
            <p:ph idx="1"/>
          </p:nvPr>
        </p:nvSpPr>
        <p:spPr>
          <a:xfrm>
            <a:off x="5601659" y="1383029"/>
            <a:ext cx="6348801" cy="5474972"/>
          </a:xfrm>
        </p:spPr>
        <p:txBody>
          <a:bodyPr>
            <a:normAutofit lnSpcReduction="10000"/>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Heat events cause serious health problems such as heat exhaustion, heatstroke, dehydration, and worsening of cardiovascular and respiratory conditions, leading to higher mortality.</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Children and the elderly are most vulnerable because they have limited ability to regulate body temperature (</a:t>
            </a:r>
            <a:r>
              <a:rPr lang="en-US" sz="2000" dirty="0" err="1">
                <a:solidFill>
                  <a:schemeClr val="bg1"/>
                </a:solidFill>
                <a:latin typeface="Times New Roman" panose="02020603050405020304" pitchFamily="18" charset="0"/>
                <a:cs typeface="Times New Roman" panose="02020603050405020304" pitchFamily="18" charset="0"/>
              </a:rPr>
              <a:t>Shamim</a:t>
            </a:r>
            <a:r>
              <a:rPr lang="en-US" sz="2000" dirty="0">
                <a:solidFill>
                  <a:schemeClr val="bg1"/>
                </a:solidFill>
                <a:latin typeface="Times New Roman" panose="02020603050405020304" pitchFamily="18" charset="0"/>
                <a:cs typeface="Times New Roman" panose="02020603050405020304" pitchFamily="18" charset="0"/>
              </a:rPr>
              <a:t>, 2024).</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Previous study found that about 20% death rate increased due to heat events in Bangladesh (</a:t>
            </a:r>
            <a:r>
              <a:rPr lang="en-US" sz="2000" dirty="0" err="1">
                <a:solidFill>
                  <a:schemeClr val="bg1"/>
                </a:solidFill>
                <a:latin typeface="Times New Roman" panose="02020603050405020304" pitchFamily="18" charset="0"/>
                <a:cs typeface="Times New Roman" panose="02020603050405020304" pitchFamily="18" charset="0"/>
              </a:rPr>
              <a:t>Mannan</a:t>
            </a:r>
            <a:r>
              <a:rPr lang="en-US" sz="2000" dirty="0">
                <a:solidFill>
                  <a:schemeClr val="bg1"/>
                </a:solidFill>
                <a:latin typeface="Times New Roman" panose="02020603050405020304" pitchFamily="18" charset="0"/>
                <a:cs typeface="Times New Roman" panose="02020603050405020304" pitchFamily="18" charset="0"/>
              </a:rPr>
              <a:t> et al.,2022).</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Past heatwaves in Bangladesh caused many deaths, including </a:t>
            </a:r>
            <a:r>
              <a:rPr lang="en-DE" sz="2000" dirty="0">
                <a:solidFill>
                  <a:schemeClr val="bg1"/>
                </a:solidFill>
                <a:latin typeface="Times New Roman" panose="02020603050405020304" pitchFamily="18" charset="0"/>
                <a:cs typeface="Times New Roman" panose="02020603050405020304" pitchFamily="18" charset="0"/>
              </a:rPr>
              <a:t>3,800 </a:t>
            </a:r>
            <a:r>
              <a:rPr lang="en-US" sz="2000" dirty="0">
                <a:solidFill>
                  <a:schemeClr val="bg1"/>
                </a:solidFill>
                <a:latin typeface="Times New Roman" panose="02020603050405020304" pitchFamily="18" charset="0"/>
                <a:cs typeface="Times New Roman" panose="02020603050405020304" pitchFamily="18" charset="0"/>
              </a:rPr>
              <a:t>in 2005 and 62 in 2003 (</a:t>
            </a:r>
            <a:r>
              <a:rPr lang="en-US" sz="2000" dirty="0" err="1">
                <a:solidFill>
                  <a:schemeClr val="bg1"/>
                </a:solidFill>
                <a:latin typeface="Times New Roman" panose="02020603050405020304" pitchFamily="18" charset="0"/>
                <a:cs typeface="Times New Roman" panose="02020603050405020304" pitchFamily="18" charset="0"/>
              </a:rPr>
              <a:t>Arrighi</a:t>
            </a:r>
            <a:r>
              <a:rPr lang="en-US" sz="2000" dirty="0">
                <a:solidFill>
                  <a:schemeClr val="bg1"/>
                </a:solidFill>
                <a:latin typeface="Times New Roman" panose="02020603050405020304" pitchFamily="18" charset="0"/>
                <a:cs typeface="Times New Roman" panose="02020603050405020304" pitchFamily="18" charset="0"/>
              </a:rPr>
              <a:t> et al., 2017 and </a:t>
            </a:r>
            <a:r>
              <a:rPr lang="en-US" sz="2000" dirty="0" err="1">
                <a:solidFill>
                  <a:schemeClr val="bg1"/>
                </a:solidFill>
                <a:latin typeface="Times New Roman" panose="02020603050405020304" pitchFamily="18" charset="0"/>
                <a:cs typeface="Times New Roman" panose="02020603050405020304" pitchFamily="18" charset="0"/>
              </a:rPr>
              <a:t>Rajib</a:t>
            </a:r>
            <a:r>
              <a:rPr lang="en-US" sz="2000" dirty="0">
                <a:solidFill>
                  <a:schemeClr val="bg1"/>
                </a:solidFill>
                <a:latin typeface="Times New Roman" panose="02020603050405020304" pitchFamily="18" charset="0"/>
                <a:cs typeface="Times New Roman" panose="02020603050405020304" pitchFamily="18" charset="0"/>
              </a:rPr>
              <a:t> et al., 2011).</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News media reported 13 heatstroke-related deaths in Chattogram in 2024.</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This study observed that approximately 22.2 percent elder (&gt;65) and 20.2 percent children (&lt;14) health are most vulnerable in the CTG District in response to UHI.</a:t>
            </a:r>
          </a:p>
        </p:txBody>
      </p:sp>
      <p:sp>
        <p:nvSpPr>
          <p:cNvPr id="9" name="Rectangle 8"/>
          <p:cNvSpPr/>
          <p:nvPr/>
        </p:nvSpPr>
        <p:spPr>
          <a:xfrm>
            <a:off x="5727100" y="1119505"/>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Tree>
    <p:extLst>
      <p:ext uri="{BB962C8B-B14F-4D97-AF65-F5344CB8AC3E}">
        <p14:creationId xmlns:p14="http://schemas.microsoft.com/office/powerpoint/2010/main" val="28620574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6005183"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88731" y="255904"/>
            <a:ext cx="5583544" cy="989647"/>
          </a:xfrm>
        </p:spPr>
        <p:txBody>
          <a:bodyPr>
            <a:noAutofit/>
          </a:bodyPr>
          <a:lstStyle/>
          <a:p>
            <a:r>
              <a:rPr lang="en-US" sz="2800" b="1" dirty="0">
                <a:solidFill>
                  <a:schemeClr val="bg1"/>
                </a:solidFill>
                <a:latin typeface="Montserrat"/>
              </a:rPr>
              <a:t>Limitation</a:t>
            </a:r>
            <a:endParaRPr lang="en-US" sz="2800" dirty="0">
              <a:solidFill>
                <a:schemeClr val="bg1"/>
              </a:solidFill>
              <a:latin typeface="Montserrat"/>
            </a:endParaRPr>
          </a:p>
        </p:txBody>
      </p:sp>
      <p:sp>
        <p:nvSpPr>
          <p:cNvPr id="3" name="Content Placeholder 2"/>
          <p:cNvSpPr>
            <a:spLocks noGrp="1"/>
          </p:cNvSpPr>
          <p:nvPr>
            <p:ph idx="1"/>
          </p:nvPr>
        </p:nvSpPr>
        <p:spPr>
          <a:xfrm>
            <a:off x="173247" y="1383028"/>
            <a:ext cx="5448299" cy="5730875"/>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Due to the limited availability of the dataset, this study could not incorporate high-resolution and primary health-related data.</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Analysis was based only on summer imagery, but night-time and seasonal UHI patterns were not captured.</a:t>
            </a:r>
          </a:p>
        </p:txBody>
      </p:sp>
      <p:sp>
        <p:nvSpPr>
          <p:cNvPr id="9" name="Rectangle 8"/>
          <p:cNvSpPr/>
          <p:nvPr/>
        </p:nvSpPr>
        <p:spPr>
          <a:xfrm>
            <a:off x="298688" y="1081405"/>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7894" r="10235"/>
          <a:stretch/>
        </p:blipFill>
        <p:spPr>
          <a:xfrm>
            <a:off x="6115140" y="1006377"/>
            <a:ext cx="5950237" cy="4845244"/>
          </a:xfrm>
          <a:prstGeom prst="rect">
            <a:avLst/>
          </a:prstGeom>
        </p:spPr>
      </p:pic>
    </p:spTree>
    <p:extLst>
      <p:ext uri="{BB962C8B-B14F-4D97-AF65-F5344CB8AC3E}">
        <p14:creationId xmlns:p14="http://schemas.microsoft.com/office/powerpoint/2010/main" val="19026509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196443" y="0"/>
            <a:ext cx="5995557" cy="685799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14048" y="255904"/>
            <a:ext cx="5777952" cy="989647"/>
          </a:xfrm>
        </p:spPr>
        <p:txBody>
          <a:bodyPr>
            <a:noAutofit/>
          </a:bodyPr>
          <a:lstStyle/>
          <a:p>
            <a:r>
              <a:rPr lang="en-US" b="1" dirty="0">
                <a:solidFill>
                  <a:schemeClr val="bg1"/>
                </a:solidFill>
                <a:latin typeface="Montserrat"/>
              </a:rPr>
              <a:t>Conclusion</a:t>
            </a:r>
            <a:endParaRPr lang="en-US" sz="4000" dirty="0">
              <a:solidFill>
                <a:schemeClr val="bg1"/>
              </a:solidFill>
              <a:latin typeface="Montserrat"/>
            </a:endParaRPr>
          </a:p>
        </p:txBody>
      </p:sp>
      <p:sp>
        <p:nvSpPr>
          <p:cNvPr id="3" name="Content Placeholder 2"/>
          <p:cNvSpPr>
            <a:spLocks noGrp="1"/>
          </p:cNvSpPr>
          <p:nvPr>
            <p:ph idx="1"/>
          </p:nvPr>
        </p:nvSpPr>
        <p:spPr>
          <a:xfrm>
            <a:off x="6398564" y="1383028"/>
            <a:ext cx="5448299" cy="5730875"/>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average LST rose in Chattogram was +1.8°C (2011-2024), and the hotspots were found in the dense urban cores.</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The HVI indicates that there is a low risk in most areas, and very high levels of vulnerability in urban centers (</a:t>
            </a:r>
            <a:r>
              <a:rPr lang="en-US" sz="2000" dirty="0" err="1">
                <a:solidFill>
                  <a:schemeClr val="bg1"/>
                </a:solidFill>
                <a:latin typeface="Times New Roman" panose="02020603050405020304" pitchFamily="18" charset="0"/>
                <a:cs typeface="Times New Roman" panose="02020603050405020304" pitchFamily="18" charset="0"/>
              </a:rPr>
              <a:t>Sadarghat</a:t>
            </a:r>
            <a:r>
              <a:rPr lang="en-US" sz="2000" dirty="0">
                <a:solidFill>
                  <a:schemeClr val="bg1"/>
                </a:solidFill>
                <a:latin typeface="Times New Roman" panose="02020603050405020304" pitchFamily="18" charset="0"/>
                <a:cs typeface="Times New Roman" panose="02020603050405020304" pitchFamily="18" charset="0"/>
              </a:rPr>
              <a:t>, </a:t>
            </a:r>
            <a:r>
              <a:rPr lang="en-US" sz="2000" dirty="0" err="1">
                <a:solidFill>
                  <a:schemeClr val="bg1"/>
                </a:solidFill>
                <a:latin typeface="Times New Roman" panose="02020603050405020304" pitchFamily="18" charset="0"/>
                <a:cs typeface="Times New Roman" panose="02020603050405020304" pitchFamily="18" charset="0"/>
              </a:rPr>
              <a:t>Kotwali</a:t>
            </a:r>
            <a:r>
              <a:rPr lang="en-US" sz="2000" dirty="0">
                <a:solidFill>
                  <a:schemeClr val="bg1"/>
                </a:solidFill>
                <a:latin typeface="Times New Roman" panose="02020603050405020304" pitchFamily="18" charset="0"/>
                <a:cs typeface="Times New Roman" panose="02020603050405020304" pitchFamily="18" charset="0"/>
              </a:rPr>
              <a:t>, Double Mooring, </a:t>
            </a:r>
            <a:r>
              <a:rPr lang="en-US" sz="2000" dirty="0" err="1">
                <a:solidFill>
                  <a:schemeClr val="bg1"/>
                </a:solidFill>
                <a:latin typeface="Times New Roman" panose="02020603050405020304" pitchFamily="18" charset="0"/>
                <a:cs typeface="Times New Roman" panose="02020603050405020304" pitchFamily="18" charset="0"/>
              </a:rPr>
              <a:t>Panchlaish</a:t>
            </a:r>
            <a:r>
              <a:rPr lang="en-US" sz="2000" dirty="0">
                <a:solidFill>
                  <a:schemeClr val="bg1"/>
                </a:solidFill>
                <a:latin typeface="Times New Roman" panose="02020603050405020304" pitchFamily="18" charset="0"/>
                <a:cs typeface="Times New Roman" panose="02020603050405020304" pitchFamily="18" charset="0"/>
              </a:rPr>
              <a:t>).</a:t>
            </a:r>
          </a:p>
          <a:p>
            <a:pPr algn="just">
              <a:spcBef>
                <a:spcPts val="600"/>
              </a:spcBef>
              <a:spcAft>
                <a:spcPts val="600"/>
              </a:spcAft>
              <a:buClr>
                <a:schemeClr val="bg1"/>
              </a:buClr>
              <a:buSzPct val="90000"/>
              <a:buFont typeface="Wingdings" panose="05000000000000000000" pitchFamily="2" charset="2"/>
              <a:buChar char="q"/>
            </a:pPr>
            <a:r>
              <a:rPr lang="en-US" sz="2000" dirty="0">
                <a:solidFill>
                  <a:schemeClr val="bg1"/>
                </a:solidFill>
                <a:latin typeface="Times New Roman" panose="02020603050405020304" pitchFamily="18" charset="0"/>
                <a:cs typeface="Times New Roman" panose="02020603050405020304" pitchFamily="18" charset="0"/>
              </a:rPr>
              <a:t>Findings reveal the urgency of the need to incorporate UHI and HVI evaluation into urban planning, greening plans, as well as into public health adaptation policies.</a:t>
            </a:r>
          </a:p>
        </p:txBody>
      </p:sp>
      <p:sp>
        <p:nvSpPr>
          <p:cNvPr id="9" name="Rectangle 8"/>
          <p:cNvSpPr/>
          <p:nvPr/>
        </p:nvSpPr>
        <p:spPr>
          <a:xfrm>
            <a:off x="6524005" y="1119505"/>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r="47551" b="12653"/>
          <a:stretch/>
        </p:blipFill>
        <p:spPr>
          <a:xfrm flipH="1">
            <a:off x="0" y="-25400"/>
            <a:ext cx="6199915" cy="6883399"/>
          </a:xfrm>
          <a:prstGeom prst="rect">
            <a:avLst/>
          </a:prstGeom>
        </p:spPr>
      </p:pic>
    </p:spTree>
    <p:extLst>
      <p:ext uri="{BB962C8B-B14F-4D97-AF65-F5344CB8AC3E}">
        <p14:creationId xmlns:p14="http://schemas.microsoft.com/office/powerpoint/2010/main" val="76904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132" y="255905"/>
            <a:ext cx="5777952" cy="989647"/>
          </a:xfrm>
        </p:spPr>
        <p:txBody>
          <a:bodyPr>
            <a:noAutofit/>
          </a:bodyPr>
          <a:lstStyle/>
          <a:p>
            <a:r>
              <a:rPr lang="en-US" sz="4000" b="1">
                <a:solidFill>
                  <a:schemeClr val="accent2">
                    <a:lumMod val="75000"/>
                  </a:schemeClr>
                </a:solidFill>
                <a:latin typeface="Montserrat"/>
              </a:rPr>
              <a:t>References</a:t>
            </a:r>
            <a:endParaRPr lang="en-US" sz="4000" dirty="0">
              <a:solidFill>
                <a:schemeClr val="accent2">
                  <a:lumMod val="75000"/>
                </a:schemeClr>
              </a:solidFill>
              <a:latin typeface="Montserrat"/>
            </a:endParaRPr>
          </a:p>
        </p:txBody>
      </p:sp>
      <p:sp>
        <p:nvSpPr>
          <p:cNvPr id="9" name="Rectangle 8"/>
          <p:cNvSpPr/>
          <p:nvPr/>
        </p:nvSpPr>
        <p:spPr>
          <a:xfrm>
            <a:off x="324089" y="1119506"/>
            <a:ext cx="788352" cy="45719"/>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solidFill>
                <a:schemeClr val="accent2">
                  <a:lumMod val="75000"/>
                </a:schemeClr>
              </a:solidFill>
            </a:endParaRPr>
          </a:p>
        </p:txBody>
      </p:sp>
      <p:sp>
        <p:nvSpPr>
          <p:cNvPr id="8" name="Content Placeholder 2"/>
          <p:cNvSpPr>
            <a:spLocks noGrp="1"/>
          </p:cNvSpPr>
          <p:nvPr>
            <p:ph idx="1"/>
          </p:nvPr>
        </p:nvSpPr>
        <p:spPr>
          <a:xfrm>
            <a:off x="198648" y="1383028"/>
            <a:ext cx="10037552" cy="5474971"/>
          </a:xfrm>
        </p:spPr>
        <p:txBody>
          <a:bodyPr>
            <a:normAutofit/>
          </a:bodyPr>
          <a:lstStyle/>
          <a:p>
            <a:pPr algn="just">
              <a:spcBef>
                <a:spcPts val="600"/>
              </a:spcBef>
              <a:spcAft>
                <a:spcPts val="600"/>
              </a:spcAft>
              <a:buClr>
                <a:schemeClr val="bg1"/>
              </a:buClr>
              <a:buSzPct val="90000"/>
              <a:buFont typeface="Wingdings" panose="05000000000000000000" pitchFamily="2" charset="2"/>
              <a:buChar char="q"/>
            </a:pPr>
            <a:r>
              <a:rPr lang="en-US" sz="1700" dirty="0" err="1">
                <a:latin typeface="Times New Roman" panose="02020603050405020304" pitchFamily="18" charset="0"/>
                <a:cs typeface="Times New Roman" panose="02020603050405020304" pitchFamily="18" charset="0"/>
              </a:rPr>
              <a:t>Arrighi</a:t>
            </a:r>
            <a:r>
              <a:rPr lang="en-US" sz="1700" dirty="0">
                <a:latin typeface="Times New Roman" panose="02020603050405020304" pitchFamily="18" charset="0"/>
                <a:cs typeface="Times New Roman" panose="02020603050405020304" pitchFamily="18" charset="0"/>
              </a:rPr>
              <a:t>, J., </a:t>
            </a:r>
            <a:r>
              <a:rPr lang="en-US" sz="1700" dirty="0" err="1">
                <a:latin typeface="Times New Roman" panose="02020603050405020304" pitchFamily="18" charset="0"/>
                <a:cs typeface="Times New Roman" panose="02020603050405020304" pitchFamily="18" charset="0"/>
              </a:rPr>
              <a:t>Burkart</a:t>
            </a:r>
            <a:r>
              <a:rPr lang="en-US" sz="1700" dirty="0">
                <a:latin typeface="Times New Roman" panose="02020603050405020304" pitchFamily="18" charset="0"/>
                <a:cs typeface="Times New Roman" panose="02020603050405020304" pitchFamily="18" charset="0"/>
              </a:rPr>
              <a:t>, K., &amp; Nissan, H. (2017, December). Raising awareness on heat related mortality in Bangladesh. In AGU Fall Meeting Abstracts (Vol. 2017, pp. PA12A-06).</a:t>
            </a:r>
          </a:p>
          <a:p>
            <a:pPr algn="just">
              <a:spcBef>
                <a:spcPts val="600"/>
              </a:spcBef>
              <a:spcAft>
                <a:spcPts val="600"/>
              </a:spcAft>
              <a:buClr>
                <a:schemeClr val="bg1"/>
              </a:buClr>
              <a:buSzPct val="90000"/>
              <a:buFont typeface="Wingdings" panose="05000000000000000000" pitchFamily="2" charset="2"/>
              <a:buChar char="q"/>
            </a:pPr>
            <a:r>
              <a:rPr lang="en-US" sz="1700" dirty="0">
                <a:latin typeface="Times New Roman" panose="02020603050405020304" pitchFamily="18" charset="0"/>
                <a:cs typeface="Times New Roman" panose="02020603050405020304" pitchFamily="18" charset="0"/>
              </a:rPr>
              <a:t>BBS. (2022). Population and housing census 2022: Chattogram Report. Bangladesh Bureau of Statistics, Statistics and Informatics Division, Ministry of Planning, Government of the People’s Republic of Bangladesh.</a:t>
            </a:r>
          </a:p>
          <a:p>
            <a:pPr algn="just">
              <a:spcBef>
                <a:spcPts val="600"/>
              </a:spcBef>
              <a:spcAft>
                <a:spcPts val="600"/>
              </a:spcAft>
              <a:buClr>
                <a:schemeClr val="bg1"/>
              </a:buClr>
              <a:buSzPct val="90000"/>
              <a:buFont typeface="Wingdings" panose="05000000000000000000" pitchFamily="2" charset="2"/>
              <a:buChar char="q"/>
            </a:pPr>
            <a:r>
              <a:rPr lang="en-US" sz="1700" dirty="0">
                <a:latin typeface="Times New Roman" panose="02020603050405020304" pitchFamily="18" charset="0"/>
                <a:cs typeface="Times New Roman" panose="02020603050405020304" pitchFamily="18" charset="0"/>
              </a:rPr>
              <a:t>Chowdhury, M. M. H. (2020). Selection of dry port location in the hinterland of Chattogram Port: a fuzzy AHP-BWM-PROMETHEE approach.</a:t>
            </a:r>
          </a:p>
          <a:p>
            <a:pPr algn="just">
              <a:spcBef>
                <a:spcPts val="600"/>
              </a:spcBef>
              <a:spcAft>
                <a:spcPts val="600"/>
              </a:spcAft>
              <a:buClr>
                <a:schemeClr val="bg1"/>
              </a:buClr>
              <a:buSzPct val="90000"/>
              <a:buFont typeface="Wingdings" panose="05000000000000000000" pitchFamily="2" charset="2"/>
              <a:buChar char="q"/>
            </a:pPr>
            <a:r>
              <a:rPr lang="en-US" sz="1700" dirty="0" err="1">
                <a:latin typeface="Times New Roman" panose="02020603050405020304" pitchFamily="18" charset="0"/>
                <a:cs typeface="Times New Roman" panose="02020603050405020304" pitchFamily="18" charset="0"/>
              </a:rPr>
              <a:t>Mannan</a:t>
            </a:r>
            <a:r>
              <a:rPr lang="en-US" sz="1700" dirty="0">
                <a:latin typeface="Times New Roman" panose="02020603050405020304" pitchFamily="18" charset="0"/>
                <a:cs typeface="Times New Roman" panose="02020603050405020304" pitchFamily="18" charset="0"/>
              </a:rPr>
              <a:t>, M. A., Akter, F., Rashid, M. B., Hossain, M. M., </a:t>
            </a:r>
            <a:r>
              <a:rPr lang="en-US" sz="1700" dirty="0" err="1">
                <a:latin typeface="Times New Roman" panose="02020603050405020304" pitchFamily="18" charset="0"/>
                <a:cs typeface="Times New Roman" panose="02020603050405020304" pitchFamily="18" charset="0"/>
              </a:rPr>
              <a:t>Faruque</a:t>
            </a:r>
            <a:r>
              <a:rPr lang="en-US" sz="1700" dirty="0">
                <a:latin typeface="Times New Roman" panose="02020603050405020304" pitchFamily="18" charset="0"/>
                <a:cs typeface="Times New Roman" panose="02020603050405020304" pitchFamily="18" charset="0"/>
              </a:rPr>
              <a:t>, S. O., </a:t>
            </a:r>
            <a:r>
              <a:rPr lang="en-US" sz="1700" dirty="0" err="1">
                <a:latin typeface="Times New Roman" panose="02020603050405020304" pitchFamily="18" charset="0"/>
                <a:cs typeface="Times New Roman" panose="02020603050405020304" pitchFamily="18" charset="0"/>
              </a:rPr>
              <a:t>Ara</a:t>
            </a:r>
            <a:r>
              <a:rPr lang="en-US" sz="1700" dirty="0">
                <a:latin typeface="Times New Roman" panose="02020603050405020304" pitchFamily="18" charset="0"/>
                <a:cs typeface="Times New Roman" panose="02020603050405020304" pitchFamily="18" charset="0"/>
              </a:rPr>
              <a:t>, S. S., ... &amp; Chowdhury, M. A. M. (2022). An analytical study of Heat Wave occurred over Bangladesh during pre-monsoon of 2021. </a:t>
            </a:r>
            <a:r>
              <a:rPr lang="en-US" sz="1700">
                <a:latin typeface="Times New Roman" panose="02020603050405020304" pitchFamily="18" charset="0"/>
                <a:cs typeface="Times New Roman" panose="02020603050405020304" pitchFamily="18" charset="0"/>
              </a:rPr>
              <a:t>Dew-drop, 8, 152-160.</a:t>
            </a:r>
            <a:endParaRPr lang="en-US" sz="1700" dirty="0">
              <a:latin typeface="Times New Roman" panose="02020603050405020304" pitchFamily="18" charset="0"/>
              <a:cs typeface="Times New Roman" panose="02020603050405020304" pitchFamily="18" charset="0"/>
            </a:endParaRPr>
          </a:p>
          <a:p>
            <a:pPr algn="just">
              <a:spcBef>
                <a:spcPts val="600"/>
              </a:spcBef>
              <a:spcAft>
                <a:spcPts val="600"/>
              </a:spcAft>
              <a:buClr>
                <a:schemeClr val="bg1"/>
              </a:buClr>
              <a:buSzPct val="90000"/>
              <a:buFont typeface="Wingdings" panose="05000000000000000000" pitchFamily="2" charset="2"/>
              <a:buChar char="q"/>
            </a:pPr>
            <a:r>
              <a:rPr lang="en-US" sz="1700" dirty="0" err="1">
                <a:latin typeface="Times New Roman" panose="02020603050405020304" pitchFamily="18" charset="0"/>
                <a:cs typeface="Times New Roman" panose="02020603050405020304" pitchFamily="18" charset="0"/>
              </a:rPr>
              <a:t>Ndlovu</a:t>
            </a:r>
            <a:r>
              <a:rPr lang="en-US" sz="1700" dirty="0">
                <a:latin typeface="Times New Roman" panose="02020603050405020304" pitchFamily="18" charset="0"/>
                <a:cs typeface="Times New Roman" panose="02020603050405020304" pitchFamily="18" charset="0"/>
              </a:rPr>
              <a:t>, N., &amp; </a:t>
            </a:r>
            <a:r>
              <a:rPr lang="en-US" sz="1700" dirty="0" err="1">
                <a:latin typeface="Times New Roman" panose="02020603050405020304" pitchFamily="18" charset="0"/>
                <a:cs typeface="Times New Roman" panose="02020603050405020304" pitchFamily="18" charset="0"/>
              </a:rPr>
              <a:t>Chungag</a:t>
            </a:r>
            <a:r>
              <a:rPr lang="en-US" sz="1700" dirty="0">
                <a:latin typeface="Times New Roman" panose="02020603050405020304" pitchFamily="18" charset="0"/>
                <a:cs typeface="Times New Roman" panose="02020603050405020304" pitchFamily="18" charset="0"/>
              </a:rPr>
              <a:t>, B. N. (2024). Impact of heat stress on cardiovascular health outcomes of older adults: A mini review. Aging and Health Research, 4(2), 100189.</a:t>
            </a:r>
          </a:p>
          <a:p>
            <a:pPr algn="just">
              <a:spcBef>
                <a:spcPts val="600"/>
              </a:spcBef>
              <a:spcAft>
                <a:spcPts val="600"/>
              </a:spcAft>
              <a:buClr>
                <a:schemeClr val="bg1"/>
              </a:buClr>
              <a:buSzPct val="90000"/>
              <a:buFont typeface="Wingdings" panose="05000000000000000000" pitchFamily="2" charset="2"/>
              <a:buChar char="q"/>
            </a:pPr>
            <a:r>
              <a:rPr lang="en-US" sz="1700" dirty="0">
                <a:latin typeface="Times New Roman" panose="02020603050405020304" pitchFamily="18" charset="0"/>
                <a:cs typeface="Times New Roman" panose="02020603050405020304" pitchFamily="18" charset="0"/>
              </a:rPr>
              <a:t>Rahman, M. N., </a:t>
            </a:r>
            <a:r>
              <a:rPr lang="en-US" sz="1700" dirty="0" err="1">
                <a:latin typeface="Times New Roman" panose="02020603050405020304" pitchFamily="18" charset="0"/>
                <a:cs typeface="Times New Roman" panose="02020603050405020304" pitchFamily="18" charset="0"/>
              </a:rPr>
              <a:t>Rony</a:t>
            </a:r>
            <a:r>
              <a:rPr lang="en-US" sz="1700" dirty="0">
                <a:latin typeface="Times New Roman" panose="02020603050405020304" pitchFamily="18" charset="0"/>
                <a:cs typeface="Times New Roman" panose="02020603050405020304" pitchFamily="18" charset="0"/>
              </a:rPr>
              <a:t>, M. R. H., Jannat, F. A., Chandra Pal, S., Islam, M. S., </a:t>
            </a:r>
            <a:r>
              <a:rPr lang="en-US" sz="1700" dirty="0" err="1">
                <a:latin typeface="Times New Roman" panose="02020603050405020304" pitchFamily="18" charset="0"/>
                <a:cs typeface="Times New Roman" panose="02020603050405020304" pitchFamily="18" charset="0"/>
              </a:rPr>
              <a:t>Alam</a:t>
            </a:r>
            <a:r>
              <a:rPr lang="en-US" sz="1700" dirty="0">
                <a:latin typeface="Times New Roman" panose="02020603050405020304" pitchFamily="18" charset="0"/>
                <a:cs typeface="Times New Roman" panose="02020603050405020304" pitchFamily="18" charset="0"/>
              </a:rPr>
              <a:t>, E., &amp; Islam, A. R. M. T. (2022). Impact of urbanization on urban heat island intensity in major districts of Bangladesh using remote sensing and geo-spatial tools. Climate, 10(1), 3.</a:t>
            </a:r>
          </a:p>
          <a:p>
            <a:pPr algn="just">
              <a:spcBef>
                <a:spcPts val="600"/>
              </a:spcBef>
              <a:spcAft>
                <a:spcPts val="600"/>
              </a:spcAft>
              <a:buClr>
                <a:schemeClr val="bg1"/>
              </a:buClr>
              <a:buSzPct val="90000"/>
              <a:buFont typeface="Wingdings" panose="05000000000000000000" pitchFamily="2" charset="2"/>
              <a:buChar char="q"/>
            </a:pPr>
            <a:r>
              <a:rPr lang="en-US" sz="1700" dirty="0" err="1">
                <a:latin typeface="Times New Roman" panose="02020603050405020304" pitchFamily="18" charset="0"/>
                <a:cs typeface="Times New Roman" panose="02020603050405020304" pitchFamily="18" charset="0"/>
              </a:rPr>
              <a:t>Rajib</a:t>
            </a:r>
            <a:r>
              <a:rPr lang="en-US" sz="1700" dirty="0">
                <a:latin typeface="Times New Roman" panose="02020603050405020304" pitchFamily="18" charset="0"/>
                <a:cs typeface="Times New Roman" panose="02020603050405020304" pitchFamily="18" charset="0"/>
              </a:rPr>
              <a:t>, M. A., </a:t>
            </a:r>
            <a:r>
              <a:rPr lang="en-US" sz="1700" dirty="0" err="1">
                <a:latin typeface="Times New Roman" panose="02020603050405020304" pitchFamily="18" charset="0"/>
                <a:cs typeface="Times New Roman" panose="02020603050405020304" pitchFamily="18" charset="0"/>
              </a:rPr>
              <a:t>Mortuza</a:t>
            </a:r>
            <a:r>
              <a:rPr lang="en-US" sz="1700" dirty="0">
                <a:latin typeface="Times New Roman" panose="02020603050405020304" pitchFamily="18" charset="0"/>
                <a:cs typeface="Times New Roman" panose="02020603050405020304" pitchFamily="18" charset="0"/>
              </a:rPr>
              <a:t>, M. R., </a:t>
            </a:r>
            <a:r>
              <a:rPr lang="en-US" sz="1700" dirty="0" err="1">
                <a:latin typeface="Times New Roman" panose="02020603050405020304" pitchFamily="18" charset="0"/>
                <a:cs typeface="Times New Roman" panose="02020603050405020304" pitchFamily="18" charset="0"/>
              </a:rPr>
              <a:t>Selmi</a:t>
            </a:r>
            <a:r>
              <a:rPr lang="en-US" sz="1700" dirty="0">
                <a:latin typeface="Times New Roman" panose="02020603050405020304" pitchFamily="18" charset="0"/>
                <a:cs typeface="Times New Roman" panose="02020603050405020304" pitchFamily="18" charset="0"/>
              </a:rPr>
              <a:t>, S., </a:t>
            </a:r>
            <a:r>
              <a:rPr lang="en-US" sz="1700" dirty="0" err="1">
                <a:latin typeface="Times New Roman" panose="02020603050405020304" pitchFamily="18" charset="0"/>
                <a:cs typeface="Times New Roman" panose="02020603050405020304" pitchFamily="18" charset="0"/>
              </a:rPr>
              <a:t>Ankur</a:t>
            </a:r>
            <a:r>
              <a:rPr lang="en-US" sz="1700" dirty="0">
                <a:latin typeface="Times New Roman" panose="02020603050405020304" pitchFamily="18" charset="0"/>
                <a:cs typeface="Times New Roman" panose="02020603050405020304" pitchFamily="18" charset="0"/>
              </a:rPr>
              <a:t>, A. K., &amp; Rahman, M. M. (2011). Increase of heat index over Bangladesh: impact of climate change. Change, 2010(33.470C), 32-280C.</a:t>
            </a:r>
          </a:p>
          <a:p>
            <a:pPr algn="just">
              <a:spcBef>
                <a:spcPts val="600"/>
              </a:spcBef>
              <a:spcAft>
                <a:spcPts val="600"/>
              </a:spcAft>
              <a:buClr>
                <a:schemeClr val="bg1"/>
              </a:buClr>
              <a:buSzPct val="90000"/>
              <a:buFont typeface="Wingdings" panose="05000000000000000000" pitchFamily="2" charset="2"/>
              <a:buChar char="q"/>
            </a:pPr>
            <a:r>
              <a:rPr lang="en-US" sz="1700" dirty="0" err="1">
                <a:latin typeface="Times New Roman" panose="02020603050405020304" pitchFamily="18" charset="0"/>
                <a:cs typeface="Times New Roman" panose="02020603050405020304" pitchFamily="18" charset="0"/>
              </a:rPr>
              <a:t>Shamim</a:t>
            </a:r>
            <a:r>
              <a:rPr lang="en-US" sz="1700" dirty="0">
                <a:latin typeface="Times New Roman" panose="02020603050405020304" pitchFamily="18" charset="0"/>
                <a:cs typeface="Times New Roman" panose="02020603050405020304" pitchFamily="18" charset="0"/>
              </a:rPr>
              <a:t>, Md. M. I. (2024). Impact of Recent Heat Wave on Public Health in Bangladesh. Global Mainstream Journal, 1(1), 1–7. </a:t>
            </a:r>
            <a:r>
              <a:rPr lang="en-US" sz="1700" dirty="0">
                <a:latin typeface="Times New Roman" panose="02020603050405020304" pitchFamily="18" charset="0"/>
                <a:cs typeface="Times New Roman" panose="02020603050405020304" pitchFamily="18" charset="0"/>
                <a:hlinkClick r:id="rId2"/>
              </a:rPr>
              <a:t>https://doi.org/10.62304/ijhm.v1i1.119</a:t>
            </a:r>
            <a:endParaRPr lang="en-US" sz="1700" dirty="0">
              <a:latin typeface="Times New Roman" panose="02020603050405020304" pitchFamily="18" charset="0"/>
              <a:cs typeface="Times New Roman" panose="02020603050405020304" pitchFamily="18" charset="0"/>
            </a:endParaRPr>
          </a:p>
          <a:p>
            <a:pPr algn="just">
              <a:spcBef>
                <a:spcPts val="600"/>
              </a:spcBef>
              <a:spcAft>
                <a:spcPts val="600"/>
              </a:spcAft>
              <a:buClr>
                <a:schemeClr val="bg1"/>
              </a:buClr>
              <a:buSzPct val="90000"/>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a:p>
            <a:pPr algn="just">
              <a:spcBef>
                <a:spcPts val="600"/>
              </a:spcBef>
              <a:spcAft>
                <a:spcPts val="600"/>
              </a:spcAft>
              <a:buClr>
                <a:schemeClr val="bg1"/>
              </a:buClr>
              <a:buSzPct val="90000"/>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a:p>
            <a:pPr algn="just">
              <a:spcBef>
                <a:spcPts val="600"/>
              </a:spcBef>
              <a:spcAft>
                <a:spcPts val="600"/>
              </a:spcAft>
              <a:buClr>
                <a:schemeClr val="bg1"/>
              </a:buClr>
              <a:buSzPct val="90000"/>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a:p>
            <a:pPr algn="just">
              <a:spcBef>
                <a:spcPts val="600"/>
              </a:spcBef>
              <a:spcAft>
                <a:spcPts val="600"/>
              </a:spcAft>
              <a:buClr>
                <a:schemeClr val="bg1"/>
              </a:buClr>
              <a:buSzPct val="90000"/>
              <a:buFont typeface="Wingdings" panose="05000000000000000000" pitchFamily="2" charset="2"/>
              <a:buChar char="q"/>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990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27838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p:nvPr>
        </p:nvSpPr>
        <p:spPr>
          <a:xfrm>
            <a:off x="188731" y="255904"/>
            <a:ext cx="5583544" cy="989647"/>
          </a:xfrm>
        </p:spPr>
        <p:txBody>
          <a:bodyPr>
            <a:noAutofit/>
          </a:bodyPr>
          <a:lstStyle/>
          <a:p>
            <a:r>
              <a:rPr lang="en-US" sz="2800" b="1" dirty="0">
                <a:solidFill>
                  <a:schemeClr val="bg1"/>
                </a:solidFill>
                <a:latin typeface="Montserrat"/>
              </a:rPr>
              <a:t>Acknowledgement </a:t>
            </a:r>
            <a:endParaRPr lang="en-US" sz="2800" dirty="0">
              <a:solidFill>
                <a:schemeClr val="bg1"/>
              </a:solidFill>
              <a:latin typeface="Montserrat"/>
            </a:endParaRPr>
          </a:p>
        </p:txBody>
      </p:sp>
      <p:sp>
        <p:nvSpPr>
          <p:cNvPr id="7" name="Rectangle 6"/>
          <p:cNvSpPr/>
          <p:nvPr/>
        </p:nvSpPr>
        <p:spPr>
          <a:xfrm>
            <a:off x="343315" y="1119505"/>
            <a:ext cx="78835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ID"/>
          </a:p>
        </p:txBody>
      </p:sp>
      <p:sp>
        <p:nvSpPr>
          <p:cNvPr id="8" name="Content Placeholder 2"/>
          <p:cNvSpPr>
            <a:spLocks noGrp="1"/>
          </p:cNvSpPr>
          <p:nvPr>
            <p:ph idx="1"/>
          </p:nvPr>
        </p:nvSpPr>
        <p:spPr>
          <a:xfrm>
            <a:off x="343316" y="1383028"/>
            <a:ext cx="11503548" cy="5187105"/>
          </a:xfrm>
        </p:spPr>
        <p:txBody>
          <a:bodyPr>
            <a:normAutofit/>
          </a:bodyPr>
          <a:lstStyle/>
          <a:p>
            <a:pPr algn="just">
              <a:lnSpc>
                <a:spcPct val="150000"/>
              </a:lnSpc>
              <a:spcBef>
                <a:spcPts val="600"/>
              </a:spcBef>
              <a:spcAft>
                <a:spcPts val="600"/>
              </a:spcAft>
              <a:buSzPct val="900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This research was supported by the </a:t>
            </a:r>
            <a:r>
              <a:rPr lang="en-US" sz="2400" b="1" dirty="0">
                <a:latin typeface="Times New Roman" panose="02020603050405020304" pitchFamily="18" charset="0"/>
                <a:cs typeface="Times New Roman" panose="02020603050405020304" pitchFamily="18" charset="0"/>
              </a:rPr>
              <a:t>GREENS</a:t>
            </a:r>
            <a:r>
              <a:rPr lang="en-US" sz="2400" dirty="0">
                <a:latin typeface="Times New Roman" panose="02020603050405020304" pitchFamily="18" charset="0"/>
                <a:cs typeface="Times New Roman" panose="02020603050405020304" pitchFamily="18" charset="0"/>
              </a:rPr>
              <a:t> research group. The author gratefully acknowledges their support throughout this research.</a:t>
            </a:r>
          </a:p>
        </p:txBody>
      </p:sp>
    </p:spTree>
    <p:extLst>
      <p:ext uri="{BB962C8B-B14F-4D97-AF65-F5344CB8AC3E}">
        <p14:creationId xmlns:p14="http://schemas.microsoft.com/office/powerpoint/2010/main" val="4193138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2224" y="381000"/>
            <a:ext cx="8607552" cy="6096000"/>
          </a:xfrm>
          <a:prstGeom prst="rect">
            <a:avLst/>
          </a:prstGeom>
        </p:spPr>
      </p:pic>
    </p:spTree>
    <p:extLst>
      <p:ext uri="{BB962C8B-B14F-4D97-AF65-F5344CB8AC3E}">
        <p14:creationId xmlns:p14="http://schemas.microsoft.com/office/powerpoint/2010/main" val="41835117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ADC7DEB-153B-4632-B38D-30DA0A83B86F}">
  <we:reference id="wa104380121" version="2.0.0.0" store="en-US" storeType="OMEX"/>
  <we:alternateReferences>
    <we:reference id="wa104380121" version="2.0.0.0" store="wa10438012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4836</TotalTime>
  <Words>2093</Words>
  <Application>Microsoft Office PowerPoint</Application>
  <PresentationFormat>Widescreen</PresentationFormat>
  <Paragraphs>180</Paragraphs>
  <Slides>25</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25</vt:i4>
      </vt:variant>
    </vt:vector>
  </HeadingPairs>
  <TitlesOfParts>
    <vt:vector size="37" baseType="lpstr">
      <vt:lpstr>Amasis MT Pro Black (bold)</vt:lpstr>
      <vt:lpstr>Arial</vt:lpstr>
      <vt:lpstr>Calibri</vt:lpstr>
      <vt:lpstr>Calibri Light</vt:lpstr>
      <vt:lpstr>Lato</vt:lpstr>
      <vt:lpstr>Lato Heavy</vt:lpstr>
      <vt:lpstr>Montserrat</vt:lpstr>
      <vt:lpstr>Poppins</vt:lpstr>
      <vt:lpstr>Roboto Medium</vt:lpstr>
      <vt:lpstr>Times New Roman</vt:lpstr>
      <vt:lpstr>Wingdings</vt:lpstr>
      <vt:lpstr>Office Theme</vt:lpstr>
      <vt:lpstr>PowerPoint Presentation</vt:lpstr>
      <vt:lpstr>Sequence of the Presentation</vt:lpstr>
      <vt:lpstr>Introduction​</vt:lpstr>
      <vt:lpstr>Objectives​</vt:lpstr>
      <vt:lpstr>Research Questions​</vt:lpstr>
      <vt:lpstr>Study Area​</vt:lpstr>
      <vt:lpstr>Data used ​</vt:lpstr>
      <vt:lpstr>Workflow</vt:lpstr>
      <vt:lpstr>PowerPoint Presentation</vt:lpstr>
      <vt:lpstr>LULC Classification</vt:lpstr>
      <vt:lpstr>Land Surface Temperature (2011 to 2024)</vt:lpstr>
      <vt:lpstr>UHI Intensity ( 2011 to 2024)</vt:lpstr>
      <vt:lpstr>Exposure to Heat Events (2024)</vt:lpstr>
      <vt:lpstr>Sensitivity to Heat Events (2024)</vt:lpstr>
      <vt:lpstr>Adaptive Capacity to Heat Events (2024)</vt:lpstr>
      <vt:lpstr>Heat Vulnerability Index (HVI)</vt:lpstr>
      <vt:lpstr>Correlation of NDVI, NDBI, NDMI, and NDWI with UHI and HVI</vt:lpstr>
      <vt:lpstr>Cluster-Outlier Analysis</vt:lpstr>
      <vt:lpstr>Hotspot Analysis</vt:lpstr>
      <vt:lpstr>UHI and HVI Impacts on Public Health</vt:lpstr>
      <vt:lpstr>Limitation</vt:lpstr>
      <vt:lpstr>Conclusion</vt:lpstr>
      <vt:lpstr>References</vt:lpstr>
      <vt:lpstr>Acknowledgement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Geospatial Analysis of Urban Heat Islands and Heat Vulnerability in Chattogram, Bangladesh: Implications for Public Health Risks</dc:title>
  <dc:creator>sharmin</dc:creator>
  <cp:lastModifiedBy>sharmin</cp:lastModifiedBy>
  <cp:revision>217</cp:revision>
  <dcterms:created xsi:type="dcterms:W3CDTF">2025-09-23T04:55:02Z</dcterms:created>
  <dcterms:modified xsi:type="dcterms:W3CDTF">2025-10-16T13:53:37Z</dcterms:modified>
</cp:coreProperties>
</file>